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1" r:id="rId2"/>
    <p:sldId id="262" r:id="rId3"/>
    <p:sldId id="272" r:id="rId4"/>
    <p:sldId id="264" r:id="rId5"/>
    <p:sldId id="273" r:id="rId6"/>
    <p:sldId id="265" r:id="rId7"/>
    <p:sldId id="268" r:id="rId8"/>
    <p:sldId id="274" r:id="rId9"/>
    <p:sldId id="266" r:id="rId10"/>
    <p:sldId id="275" r:id="rId11"/>
    <p:sldId id="282" r:id="rId12"/>
    <p:sldId id="256" r:id="rId13"/>
    <p:sldId id="258" r:id="rId14"/>
    <p:sldId id="259" r:id="rId15"/>
    <p:sldId id="281" r:id="rId16"/>
    <p:sldId id="257" r:id="rId17"/>
    <p:sldId id="260" r:id="rId18"/>
    <p:sldId id="276" r:id="rId19"/>
    <p:sldId id="269" r:id="rId20"/>
    <p:sldId id="283"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Eras Demi ITC" pitchFamily="34" charset="0"/>
        <a:ea typeface="+mn-ea"/>
        <a:cs typeface="+mn-cs"/>
      </a:defRPr>
    </a:lvl1pPr>
    <a:lvl2pPr marL="457200" algn="l" rtl="0" fontAlgn="base">
      <a:spcBef>
        <a:spcPct val="0"/>
      </a:spcBef>
      <a:spcAft>
        <a:spcPct val="0"/>
      </a:spcAft>
      <a:defRPr sz="2400" kern="1200">
        <a:solidFill>
          <a:schemeClr val="tx1"/>
        </a:solidFill>
        <a:latin typeface="Eras Demi ITC" pitchFamily="34" charset="0"/>
        <a:ea typeface="+mn-ea"/>
        <a:cs typeface="+mn-cs"/>
      </a:defRPr>
    </a:lvl2pPr>
    <a:lvl3pPr marL="914400" algn="l" rtl="0" fontAlgn="base">
      <a:spcBef>
        <a:spcPct val="0"/>
      </a:spcBef>
      <a:spcAft>
        <a:spcPct val="0"/>
      </a:spcAft>
      <a:defRPr sz="2400" kern="1200">
        <a:solidFill>
          <a:schemeClr val="tx1"/>
        </a:solidFill>
        <a:latin typeface="Eras Demi ITC" pitchFamily="34" charset="0"/>
        <a:ea typeface="+mn-ea"/>
        <a:cs typeface="+mn-cs"/>
      </a:defRPr>
    </a:lvl3pPr>
    <a:lvl4pPr marL="1371600" algn="l" rtl="0" fontAlgn="base">
      <a:spcBef>
        <a:spcPct val="0"/>
      </a:spcBef>
      <a:spcAft>
        <a:spcPct val="0"/>
      </a:spcAft>
      <a:defRPr sz="2400" kern="1200">
        <a:solidFill>
          <a:schemeClr val="tx1"/>
        </a:solidFill>
        <a:latin typeface="Eras Demi ITC" pitchFamily="34" charset="0"/>
        <a:ea typeface="+mn-ea"/>
        <a:cs typeface="+mn-cs"/>
      </a:defRPr>
    </a:lvl4pPr>
    <a:lvl5pPr marL="1828800" algn="l" rtl="0" fontAlgn="base">
      <a:spcBef>
        <a:spcPct val="0"/>
      </a:spcBef>
      <a:spcAft>
        <a:spcPct val="0"/>
      </a:spcAft>
      <a:defRPr sz="2400" kern="1200">
        <a:solidFill>
          <a:schemeClr val="tx1"/>
        </a:solidFill>
        <a:latin typeface="Eras Demi ITC" pitchFamily="34" charset="0"/>
        <a:ea typeface="+mn-ea"/>
        <a:cs typeface="+mn-cs"/>
      </a:defRPr>
    </a:lvl5pPr>
    <a:lvl6pPr marL="2286000" algn="l" defTabSz="914400" rtl="0" eaLnBrk="1" latinLnBrk="0" hangingPunct="1">
      <a:defRPr sz="2400" kern="1200">
        <a:solidFill>
          <a:schemeClr val="tx1"/>
        </a:solidFill>
        <a:latin typeface="Eras Demi ITC" pitchFamily="34" charset="0"/>
        <a:ea typeface="+mn-ea"/>
        <a:cs typeface="+mn-cs"/>
      </a:defRPr>
    </a:lvl6pPr>
    <a:lvl7pPr marL="2743200" algn="l" defTabSz="914400" rtl="0" eaLnBrk="1" latinLnBrk="0" hangingPunct="1">
      <a:defRPr sz="2400" kern="1200">
        <a:solidFill>
          <a:schemeClr val="tx1"/>
        </a:solidFill>
        <a:latin typeface="Eras Demi ITC" pitchFamily="34" charset="0"/>
        <a:ea typeface="+mn-ea"/>
        <a:cs typeface="+mn-cs"/>
      </a:defRPr>
    </a:lvl7pPr>
    <a:lvl8pPr marL="3200400" algn="l" defTabSz="914400" rtl="0" eaLnBrk="1" latinLnBrk="0" hangingPunct="1">
      <a:defRPr sz="2400" kern="1200">
        <a:solidFill>
          <a:schemeClr val="tx1"/>
        </a:solidFill>
        <a:latin typeface="Eras Demi ITC" pitchFamily="34" charset="0"/>
        <a:ea typeface="+mn-ea"/>
        <a:cs typeface="+mn-cs"/>
      </a:defRPr>
    </a:lvl8pPr>
    <a:lvl9pPr marL="3657600" algn="l" defTabSz="914400" rtl="0" eaLnBrk="1" latinLnBrk="0" hangingPunct="1">
      <a:defRPr sz="2400" kern="1200">
        <a:solidFill>
          <a:schemeClr val="tx1"/>
        </a:solidFill>
        <a:latin typeface="Eras Demi IT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26" autoAdjust="0"/>
    <p:restoredTop sz="90929"/>
  </p:normalViewPr>
  <p:slideViewPr>
    <p:cSldViewPr>
      <p:cViewPr>
        <p:scale>
          <a:sx n="69" d="100"/>
          <a:sy n="69" d="100"/>
        </p:scale>
        <p:origin x="-1320" y="-22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66" d="100"/>
        <a:sy n="66" d="100"/>
      </p:scale>
      <p:origin x="0" y="126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5.xml"/><Relationship Id="rId7" Type="http://schemas.openxmlformats.org/officeDocument/2006/relationships/slide" Target="slides/slide18.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12.xml"/><Relationship Id="rId5" Type="http://schemas.openxmlformats.org/officeDocument/2006/relationships/slide" Target="slides/slide10.xml"/><Relationship Id="rId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7411"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7412" name="Rectangle 1028"/>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7415"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AB96550-3556-4051-A3A9-6EE50B3D501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B96550-3556-4051-A3A9-6EE50B3D501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B96550-3556-4051-A3A9-6EE50B3D5016}"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EAD441-CEF2-4289-AF0C-FE24F855972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43EFAC-8263-4187-87FD-C1705B5C354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2400"/>
            <a:ext cx="20193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9055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D1A408-EF1E-42C1-B9AA-DC355CE7511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114190F-6388-4D6E-932A-39C6DF9593B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FDBD59-9A47-4A88-A54E-3A1D27D2C02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227D0E-FB10-491B-8EB3-FC132191D1E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07C4A7B-D504-40C1-92FF-F757440BDB3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7448B86-922A-4268-99AC-AB18DD3CF98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0375FD0-0CF9-446E-86FE-ECC45BC2338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BD8DAB-92B4-4E4F-967E-697BA8E9004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BBB1E8-4713-4849-89F4-011E9BBA1E7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ChangeArrowheads="1"/>
          </p:cNvSpPr>
          <p:nvPr userDrawn="1"/>
        </p:nvSpPr>
        <p:spPr bwMode="auto">
          <a:xfrm>
            <a:off x="1219200" y="152400"/>
            <a:ext cx="7772400" cy="990600"/>
          </a:xfrm>
          <a:prstGeom prst="rect">
            <a:avLst/>
          </a:prstGeom>
          <a:gradFill rotWithShape="0">
            <a:gsLst>
              <a:gs pos="0">
                <a:schemeClr val="hlink"/>
              </a:gs>
              <a:gs pos="100000">
                <a:schemeClr val="hlink">
                  <a:gamma/>
                  <a:shade val="56078"/>
                  <a:invGamma/>
                </a:schemeClr>
              </a:gs>
            </a:gsLst>
            <a:path path="shape">
              <a:fillToRect l="50000" t="50000" r="50000" b="50000"/>
            </a:path>
          </a:gradFill>
          <a:ln w="9525">
            <a:noFill/>
            <a:miter lim="800000"/>
            <a:headEnd/>
            <a:tailEnd/>
          </a:ln>
          <a:effectLst>
            <a:outerShdw dist="35921" dir="2700000" algn="ctr" rotWithShape="0">
              <a:schemeClr val="bg2"/>
            </a:outerShdw>
          </a:effectLst>
        </p:spPr>
        <p:txBody>
          <a:bodyPr wrap="none" anchor="ctr"/>
          <a:lstStyle/>
          <a:p>
            <a:endParaRPr lang="en-US"/>
          </a:p>
        </p:txBody>
      </p:sp>
      <p:sp>
        <p:nvSpPr>
          <p:cNvPr id="1031" name="Rectangle 7"/>
          <p:cNvSpPr>
            <a:spLocks noChangeArrowheads="1"/>
          </p:cNvSpPr>
          <p:nvPr userDrawn="1"/>
        </p:nvSpPr>
        <p:spPr bwMode="auto">
          <a:xfrm>
            <a:off x="152400" y="1295400"/>
            <a:ext cx="990600" cy="5410200"/>
          </a:xfrm>
          <a:prstGeom prst="rect">
            <a:avLst/>
          </a:prstGeom>
          <a:gradFill rotWithShape="0">
            <a:gsLst>
              <a:gs pos="0">
                <a:schemeClr val="hlink">
                  <a:gamma/>
                  <a:shade val="46275"/>
                  <a:invGamma/>
                </a:schemeClr>
              </a:gs>
              <a:gs pos="100000">
                <a:schemeClr val="hlink"/>
              </a:gs>
            </a:gsLst>
            <a:lin ang="2700000" scaled="1"/>
          </a:gradFill>
          <a:ln w="9525">
            <a:noFill/>
            <a:miter lim="800000"/>
            <a:headEnd/>
            <a:tailEnd/>
          </a:ln>
          <a:effectLst>
            <a:outerShdw dist="35921" dir="2700000" algn="ctr" rotWithShape="0">
              <a:schemeClr val="bg2"/>
            </a:outerShdw>
          </a:effectLst>
        </p:spPr>
        <p:txBody>
          <a:bodyPr wrap="none" anchor="ctr"/>
          <a:lstStyle/>
          <a:p>
            <a:endParaRPr lang="en-US"/>
          </a:p>
        </p:txBody>
      </p:sp>
      <p:sp>
        <p:nvSpPr>
          <p:cNvPr id="1026" name="Rectangle 2"/>
          <p:cNvSpPr>
            <a:spLocks noGrp="1" noChangeArrowheads="1"/>
          </p:cNvSpPr>
          <p:nvPr>
            <p:ph type="title"/>
          </p:nvPr>
        </p:nvSpPr>
        <p:spPr bwMode="auto">
          <a:xfrm>
            <a:off x="990600" y="152400"/>
            <a:ext cx="7772400" cy="1143000"/>
          </a:xfrm>
          <a:prstGeom prst="rect">
            <a:avLst/>
          </a:prstGeom>
          <a:noFill/>
          <a:ln w="9525">
            <a:noFill/>
            <a:miter lim="800000"/>
            <a:headEnd/>
            <a:tailEnd/>
          </a:ln>
          <a:effectLst>
            <a:outerShdw dist="35921" dir="2700000" algn="ctr" rotWithShape="0">
              <a:schemeClr val="bg2"/>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fld id="{8F994933-CFCE-4592-8757-FE25B5F8A877}" type="slidenum">
              <a:rPr lang="en-US"/>
              <a:pPr/>
              <a:t>‹#›</a:t>
            </a:fld>
            <a:endParaRPr lang="en-US"/>
          </a:p>
        </p:txBody>
      </p:sp>
      <p:grpSp>
        <p:nvGrpSpPr>
          <p:cNvPr id="1032" name="Group 8"/>
          <p:cNvGrpSpPr>
            <a:grpSpLocks/>
          </p:cNvGrpSpPr>
          <p:nvPr userDrawn="1"/>
        </p:nvGrpSpPr>
        <p:grpSpPr bwMode="auto">
          <a:xfrm>
            <a:off x="152400" y="152400"/>
            <a:ext cx="990600" cy="990600"/>
            <a:chOff x="96" y="96"/>
            <a:chExt cx="624" cy="624"/>
          </a:xfrm>
        </p:grpSpPr>
        <p:sp>
          <p:nvSpPr>
            <p:cNvPr id="1033" name="PubL"/>
            <p:cNvSpPr>
              <a:spLocks noEditPoints="1" noChangeArrowheads="1"/>
            </p:cNvSpPr>
            <p:nvPr userDrawn="1"/>
          </p:nvSpPr>
          <p:spPr bwMode="auto">
            <a:xfrm rot="-10800000">
              <a:off x="96" y="96"/>
              <a:ext cx="624" cy="411"/>
            </a:xfrm>
            <a:custGeom>
              <a:avLst/>
              <a:gdLst>
                <a:gd name="G0" fmla="+- 0 0 0"/>
                <a:gd name="G1" fmla="*/ 10575 1 2"/>
                <a:gd name="G2" fmla="+- 10575 0 0"/>
                <a:gd name="G3" fmla="+- 13890 0 0"/>
                <a:gd name="G4" fmla="*/ 13890 1 2"/>
                <a:gd name="G5" fmla="+- 10800 G4 0"/>
                <a:gd name="T0" fmla="*/ 5288 w 21600"/>
                <a:gd name="T1" fmla="*/ 0 h 21600"/>
                <a:gd name="T2" fmla="*/ 0 w 21600"/>
                <a:gd name="T3" fmla="*/ 10800 h 21600"/>
                <a:gd name="T4" fmla="*/ 10800 w 21600"/>
                <a:gd name="T5" fmla="*/ 21600 h 21600"/>
                <a:gd name="T6" fmla="*/ 21600 w 21600"/>
                <a:gd name="T7" fmla="*/ 17745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3890"/>
                  </a:lnTo>
                  <a:lnTo>
                    <a:pt x="10575" y="13890"/>
                  </a:lnTo>
                  <a:lnTo>
                    <a:pt x="10575"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a:outerShdw dist="35921" dir="2700000" algn="ctr" rotWithShape="0">
                <a:srgbClr val="808080"/>
              </a:outerShdw>
            </a:effectLst>
          </p:spPr>
          <p:txBody>
            <a:bodyPr/>
            <a:lstStyle/>
            <a:p>
              <a:endParaRPr lang="en-US"/>
            </a:p>
          </p:txBody>
        </p:sp>
        <p:sp>
          <p:nvSpPr>
            <p:cNvPr id="1034" name="PubL"/>
            <p:cNvSpPr>
              <a:spLocks noEditPoints="1" noChangeArrowheads="1"/>
            </p:cNvSpPr>
            <p:nvPr userDrawn="1"/>
          </p:nvSpPr>
          <p:spPr bwMode="auto">
            <a:xfrm>
              <a:off x="96" y="309"/>
              <a:ext cx="624" cy="411"/>
            </a:xfrm>
            <a:custGeom>
              <a:avLst/>
              <a:gdLst>
                <a:gd name="G0" fmla="+- 0 0 0"/>
                <a:gd name="G1" fmla="*/ 9138 1 2"/>
                <a:gd name="G2" fmla="+- 9138 0 0"/>
                <a:gd name="G3" fmla="+- 13890 0 0"/>
                <a:gd name="G4" fmla="*/ 13890 1 2"/>
                <a:gd name="G5" fmla="+- 10800 G4 0"/>
                <a:gd name="T0" fmla="*/ 4569 w 21600"/>
                <a:gd name="T1" fmla="*/ 0 h 21600"/>
                <a:gd name="T2" fmla="*/ 0 w 21600"/>
                <a:gd name="T3" fmla="*/ 10800 h 21600"/>
                <a:gd name="T4" fmla="*/ 10800 w 21600"/>
                <a:gd name="T5" fmla="*/ 21600 h 21600"/>
                <a:gd name="T6" fmla="*/ 21600 w 21600"/>
                <a:gd name="T7" fmla="*/ 17745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3890"/>
                  </a:lnTo>
                  <a:lnTo>
                    <a:pt x="9138" y="13890"/>
                  </a:lnTo>
                  <a:lnTo>
                    <a:pt x="9138"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a:outerShdw dist="35921" dir="2700000" algn="ctr" rotWithShape="0">
                <a:srgbClr val="808080"/>
              </a:outerShdw>
            </a:effectLst>
          </p:spPr>
          <p:txBody>
            <a:bodyPr/>
            <a:lstStyle/>
            <a:p>
              <a:endParaRPr lang="en-US"/>
            </a:p>
          </p:txBody>
        </p:sp>
      </p:grpSp>
      <p:sp>
        <p:nvSpPr>
          <p:cNvPr id="1038" name="Rectangle 14"/>
          <p:cNvSpPr>
            <a:spLocks noChangeArrowheads="1"/>
          </p:cNvSpPr>
          <p:nvPr userDrawn="1"/>
        </p:nvSpPr>
        <p:spPr bwMode="auto">
          <a:xfrm>
            <a:off x="1295400" y="6324600"/>
            <a:ext cx="7620000" cy="361950"/>
          </a:xfrm>
          <a:prstGeom prst="rect">
            <a:avLst/>
          </a:prstGeom>
          <a:solidFill>
            <a:srgbClr val="000066"/>
          </a:solidFill>
          <a:ln w="9525">
            <a:noFill/>
            <a:miter lim="800000"/>
            <a:headEnd/>
            <a:tailEnd/>
          </a:ln>
          <a:effectLst>
            <a:outerShdw dist="35921" dir="2700000" algn="ctr" rotWithShape="0">
              <a:schemeClr val="bg2"/>
            </a:outerShdw>
          </a:effectLst>
        </p:spPr>
        <p:txBody>
          <a:bodyPr wrap="none" anchor="ctr"/>
          <a:lstStyle/>
          <a:p>
            <a:pPr algn="r"/>
            <a:r>
              <a:rPr lang="en-US" sz="1600" b="1">
                <a:solidFill>
                  <a:schemeClr val="bg1"/>
                </a:solidFill>
                <a:effectLst>
                  <a:outerShdw blurRad="38100" dist="38100" dir="2700000" algn="tl">
                    <a:srgbClr val="000000"/>
                  </a:outerShdw>
                </a:effectLst>
              </a:rPr>
              <a:t>BIOMETRIC 2001. BUSKEY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afterEffect">
                                  <p:stCondLst>
                                    <p:cond delay="1000"/>
                                  </p:stCondLst>
                                  <p:childTnLst>
                                    <p:set>
                                      <p:cBhvr>
                                        <p:cTn id="6" dur="1" fill="hold">
                                          <p:stCondLst>
                                            <p:cond delay="0"/>
                                          </p:stCondLst>
                                        </p:cTn>
                                        <p:tgtEl>
                                          <p:spTgt spid="1032"/>
                                        </p:tgtEl>
                                        <p:attrNameLst>
                                          <p:attrName>style.visibility</p:attrName>
                                        </p:attrNameLst>
                                      </p:cBhvr>
                                      <p:to>
                                        <p:strVal val="visible"/>
                                      </p:to>
                                    </p:set>
                                    <p:anim calcmode="lin" valueType="num">
                                      <p:cBhvr>
                                        <p:cTn id="7" dur="500" fill="hold"/>
                                        <p:tgtEl>
                                          <p:spTgt spid="1032"/>
                                        </p:tgtEl>
                                        <p:attrNameLst>
                                          <p:attrName>ppt_w</p:attrName>
                                        </p:attrNameLst>
                                      </p:cBhvr>
                                      <p:tavLst>
                                        <p:tav tm="0">
                                          <p:val>
                                            <p:strVal val="4*#ppt_w"/>
                                          </p:val>
                                        </p:tav>
                                        <p:tav tm="100000">
                                          <p:val>
                                            <p:strVal val="#ppt_w"/>
                                          </p:val>
                                        </p:tav>
                                      </p:tavLst>
                                    </p:anim>
                                    <p:anim calcmode="lin" valueType="num">
                                      <p:cBhvr>
                                        <p:cTn id="8" dur="500" fill="hold"/>
                                        <p:tgtEl>
                                          <p:spTgt spid="1032"/>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rtl="0" fontAlgn="base">
        <a:spcBef>
          <a:spcPct val="0"/>
        </a:spcBef>
        <a:spcAft>
          <a:spcPct val="0"/>
        </a:spcAft>
        <a:defRPr sz="3600">
          <a:solidFill>
            <a:srgbClr val="000066"/>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a:solidFill>
            <a:srgbClr val="000066"/>
          </a:solidFill>
          <a:effectLst>
            <a:outerShdw blurRad="38100" dist="38100" dir="2700000" algn="tl">
              <a:srgbClr val="C0C0C0"/>
            </a:outerShdw>
          </a:effectLst>
          <a:latin typeface="Eras Ultra ITC" pitchFamily="34" charset="0"/>
        </a:defRPr>
      </a:lvl2pPr>
      <a:lvl3pPr algn="ctr" rtl="0" fontAlgn="base">
        <a:spcBef>
          <a:spcPct val="0"/>
        </a:spcBef>
        <a:spcAft>
          <a:spcPct val="0"/>
        </a:spcAft>
        <a:defRPr sz="3600">
          <a:solidFill>
            <a:srgbClr val="000066"/>
          </a:solidFill>
          <a:effectLst>
            <a:outerShdw blurRad="38100" dist="38100" dir="2700000" algn="tl">
              <a:srgbClr val="C0C0C0"/>
            </a:outerShdw>
          </a:effectLst>
          <a:latin typeface="Eras Ultra ITC" pitchFamily="34" charset="0"/>
        </a:defRPr>
      </a:lvl3pPr>
      <a:lvl4pPr algn="ctr" rtl="0" fontAlgn="base">
        <a:spcBef>
          <a:spcPct val="0"/>
        </a:spcBef>
        <a:spcAft>
          <a:spcPct val="0"/>
        </a:spcAft>
        <a:defRPr sz="3600">
          <a:solidFill>
            <a:srgbClr val="000066"/>
          </a:solidFill>
          <a:effectLst>
            <a:outerShdw blurRad="38100" dist="38100" dir="2700000" algn="tl">
              <a:srgbClr val="C0C0C0"/>
            </a:outerShdw>
          </a:effectLst>
          <a:latin typeface="Eras Ultra ITC" pitchFamily="34" charset="0"/>
        </a:defRPr>
      </a:lvl4pPr>
      <a:lvl5pPr algn="ctr" rtl="0" fontAlgn="base">
        <a:spcBef>
          <a:spcPct val="0"/>
        </a:spcBef>
        <a:spcAft>
          <a:spcPct val="0"/>
        </a:spcAft>
        <a:defRPr sz="3600">
          <a:solidFill>
            <a:srgbClr val="000066"/>
          </a:solidFill>
          <a:effectLst>
            <a:outerShdw blurRad="38100" dist="38100" dir="2700000" algn="tl">
              <a:srgbClr val="C0C0C0"/>
            </a:outerShdw>
          </a:effectLst>
          <a:latin typeface="Eras Ultra ITC" pitchFamily="34" charset="0"/>
        </a:defRPr>
      </a:lvl5pPr>
      <a:lvl6pPr marL="457200" algn="ctr" rtl="0" fontAlgn="base">
        <a:spcBef>
          <a:spcPct val="0"/>
        </a:spcBef>
        <a:spcAft>
          <a:spcPct val="0"/>
        </a:spcAft>
        <a:defRPr sz="3600">
          <a:solidFill>
            <a:srgbClr val="000066"/>
          </a:solidFill>
          <a:effectLst>
            <a:outerShdw blurRad="38100" dist="38100" dir="2700000" algn="tl">
              <a:srgbClr val="C0C0C0"/>
            </a:outerShdw>
          </a:effectLst>
          <a:latin typeface="Eras Ultra ITC" pitchFamily="34" charset="0"/>
        </a:defRPr>
      </a:lvl6pPr>
      <a:lvl7pPr marL="914400" algn="ctr" rtl="0" fontAlgn="base">
        <a:spcBef>
          <a:spcPct val="0"/>
        </a:spcBef>
        <a:spcAft>
          <a:spcPct val="0"/>
        </a:spcAft>
        <a:defRPr sz="3600">
          <a:solidFill>
            <a:srgbClr val="000066"/>
          </a:solidFill>
          <a:effectLst>
            <a:outerShdw blurRad="38100" dist="38100" dir="2700000" algn="tl">
              <a:srgbClr val="C0C0C0"/>
            </a:outerShdw>
          </a:effectLst>
          <a:latin typeface="Eras Ultra ITC" pitchFamily="34" charset="0"/>
        </a:defRPr>
      </a:lvl7pPr>
      <a:lvl8pPr marL="1371600" algn="ctr" rtl="0" fontAlgn="base">
        <a:spcBef>
          <a:spcPct val="0"/>
        </a:spcBef>
        <a:spcAft>
          <a:spcPct val="0"/>
        </a:spcAft>
        <a:defRPr sz="3600">
          <a:solidFill>
            <a:srgbClr val="000066"/>
          </a:solidFill>
          <a:effectLst>
            <a:outerShdw blurRad="38100" dist="38100" dir="2700000" algn="tl">
              <a:srgbClr val="C0C0C0"/>
            </a:outerShdw>
          </a:effectLst>
          <a:latin typeface="Eras Ultra ITC" pitchFamily="34" charset="0"/>
        </a:defRPr>
      </a:lvl8pPr>
      <a:lvl9pPr marL="1828800" algn="ctr" rtl="0" fontAlgn="base">
        <a:spcBef>
          <a:spcPct val="0"/>
        </a:spcBef>
        <a:spcAft>
          <a:spcPct val="0"/>
        </a:spcAft>
        <a:defRPr sz="3600">
          <a:solidFill>
            <a:srgbClr val="000066"/>
          </a:solidFill>
          <a:effectLst>
            <a:outerShdw blurRad="38100" dist="38100" dir="2700000" algn="tl">
              <a:srgbClr val="C0C0C0"/>
            </a:outerShdw>
          </a:effectLst>
          <a:latin typeface="Eras Ultra ITC" pitchFamily="34" charset="0"/>
        </a:defRPr>
      </a:lvl9pPr>
    </p:titleStyle>
    <p:bodyStyle>
      <a:lvl1pPr marL="342900" indent="-342900" algn="l" rtl="0" fontAlgn="base">
        <a:spcBef>
          <a:spcPct val="20000"/>
        </a:spcBef>
        <a:spcAft>
          <a:spcPct val="0"/>
        </a:spcAft>
        <a:buChar char="•"/>
        <a:defRPr sz="3200">
          <a:solidFill>
            <a:srgbClr val="000066"/>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har char="–"/>
        <a:defRPr sz="2800">
          <a:solidFill>
            <a:srgbClr val="000066"/>
          </a:solidFill>
          <a:effectLst>
            <a:outerShdw blurRad="38100" dist="38100" dir="2700000" algn="tl">
              <a:srgbClr val="C0C0C0"/>
            </a:outerShdw>
          </a:effectLst>
          <a:latin typeface="+mn-lt"/>
        </a:defRPr>
      </a:lvl2pPr>
      <a:lvl3pPr marL="1143000" indent="-228600" algn="l" rtl="0" fontAlgn="base">
        <a:spcBef>
          <a:spcPct val="20000"/>
        </a:spcBef>
        <a:spcAft>
          <a:spcPct val="0"/>
        </a:spcAft>
        <a:buChar char="•"/>
        <a:defRPr sz="2400">
          <a:solidFill>
            <a:srgbClr val="000066"/>
          </a:solidFill>
          <a:effectLst>
            <a:outerShdw blurRad="38100" dist="38100" dir="2700000" algn="tl">
              <a:srgbClr val="C0C0C0"/>
            </a:outerShdw>
          </a:effectLst>
          <a:latin typeface="+mn-lt"/>
        </a:defRPr>
      </a:lvl3pPr>
      <a:lvl4pPr marL="1600200" indent="-228600" algn="l" rtl="0" fontAlgn="base">
        <a:spcBef>
          <a:spcPct val="20000"/>
        </a:spcBef>
        <a:spcAft>
          <a:spcPct val="0"/>
        </a:spcAft>
        <a:buChar char="–"/>
        <a:defRPr sz="2000">
          <a:solidFill>
            <a:srgbClr val="000066"/>
          </a:solidFill>
          <a:effectLst>
            <a:outerShdw blurRad="38100" dist="38100" dir="2700000" algn="tl">
              <a:srgbClr val="C0C0C0"/>
            </a:outerShdw>
          </a:effectLst>
          <a:latin typeface="+mn-lt"/>
        </a:defRPr>
      </a:lvl4pPr>
      <a:lvl5pPr marL="2057400" indent="-228600" algn="l" rtl="0" fontAlgn="base">
        <a:spcBef>
          <a:spcPct val="20000"/>
        </a:spcBef>
        <a:spcAft>
          <a:spcPct val="0"/>
        </a:spcAft>
        <a:buChar char="»"/>
        <a:defRPr sz="2000">
          <a:solidFill>
            <a:srgbClr val="000066"/>
          </a:solidFill>
          <a:effectLst>
            <a:outerShdw blurRad="38100" dist="38100" dir="2700000" algn="tl">
              <a:srgbClr val="C0C0C0"/>
            </a:outerShdw>
          </a:effectLst>
          <a:latin typeface="+mn-lt"/>
        </a:defRPr>
      </a:lvl5pPr>
      <a:lvl6pPr marL="2514600" indent="-228600" algn="l" rtl="0" fontAlgn="base">
        <a:spcBef>
          <a:spcPct val="20000"/>
        </a:spcBef>
        <a:spcAft>
          <a:spcPct val="0"/>
        </a:spcAft>
        <a:buChar char="»"/>
        <a:defRPr sz="2000">
          <a:solidFill>
            <a:srgbClr val="000066"/>
          </a:solidFill>
          <a:effectLst>
            <a:outerShdw blurRad="38100" dist="38100" dir="2700000" algn="tl">
              <a:srgbClr val="C0C0C0"/>
            </a:outerShdw>
          </a:effectLst>
          <a:latin typeface="+mn-lt"/>
        </a:defRPr>
      </a:lvl6pPr>
      <a:lvl7pPr marL="2971800" indent="-228600" algn="l" rtl="0" fontAlgn="base">
        <a:spcBef>
          <a:spcPct val="20000"/>
        </a:spcBef>
        <a:spcAft>
          <a:spcPct val="0"/>
        </a:spcAft>
        <a:buChar char="»"/>
        <a:defRPr sz="2000">
          <a:solidFill>
            <a:srgbClr val="000066"/>
          </a:solidFill>
          <a:effectLst>
            <a:outerShdw blurRad="38100" dist="38100" dir="2700000" algn="tl">
              <a:srgbClr val="C0C0C0"/>
            </a:outerShdw>
          </a:effectLst>
          <a:latin typeface="+mn-lt"/>
        </a:defRPr>
      </a:lvl7pPr>
      <a:lvl8pPr marL="3429000" indent="-228600" algn="l" rtl="0" fontAlgn="base">
        <a:spcBef>
          <a:spcPct val="20000"/>
        </a:spcBef>
        <a:spcAft>
          <a:spcPct val="0"/>
        </a:spcAft>
        <a:buChar char="»"/>
        <a:defRPr sz="2000">
          <a:solidFill>
            <a:srgbClr val="000066"/>
          </a:solidFill>
          <a:effectLst>
            <a:outerShdw blurRad="38100" dist="38100" dir="2700000" algn="tl">
              <a:srgbClr val="C0C0C0"/>
            </a:outerShdw>
          </a:effectLst>
          <a:latin typeface="+mn-lt"/>
        </a:defRPr>
      </a:lvl8pPr>
      <a:lvl9pPr marL="3886200" indent="-228600" algn="l" rtl="0" fontAlgn="base">
        <a:spcBef>
          <a:spcPct val="20000"/>
        </a:spcBef>
        <a:spcAft>
          <a:spcPct val="0"/>
        </a:spcAft>
        <a:buChar char="»"/>
        <a:defRPr sz="2000">
          <a:solidFill>
            <a:srgbClr val="000066"/>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7195" name="Group 27"/>
          <p:cNvGrpSpPr>
            <a:grpSpLocks/>
          </p:cNvGrpSpPr>
          <p:nvPr/>
        </p:nvGrpSpPr>
        <p:grpSpPr bwMode="auto">
          <a:xfrm>
            <a:off x="2438400" y="1600200"/>
            <a:ext cx="3962400" cy="3657600"/>
            <a:chOff x="1536" y="1008"/>
            <a:chExt cx="2496" cy="2304"/>
          </a:xfrm>
        </p:grpSpPr>
        <p:sp>
          <p:nvSpPr>
            <p:cNvPr id="7191" name="PubL"/>
            <p:cNvSpPr>
              <a:spLocks noEditPoints="1" noChangeArrowheads="1"/>
            </p:cNvSpPr>
            <p:nvPr/>
          </p:nvSpPr>
          <p:spPr bwMode="auto">
            <a:xfrm rot="-10800000">
              <a:off x="1536" y="1008"/>
              <a:ext cx="2496" cy="1518"/>
            </a:xfrm>
            <a:custGeom>
              <a:avLst/>
              <a:gdLst>
                <a:gd name="G0" fmla="+- 0 0 0"/>
                <a:gd name="G1" fmla="*/ 10575 1 2"/>
                <a:gd name="G2" fmla="+- 10575 0 0"/>
                <a:gd name="G3" fmla="+- 13890 0 0"/>
                <a:gd name="G4" fmla="*/ 13890 1 2"/>
                <a:gd name="G5" fmla="+- 10800 G4 0"/>
                <a:gd name="T0" fmla="*/ 5288 w 21600"/>
                <a:gd name="T1" fmla="*/ 0 h 21600"/>
                <a:gd name="T2" fmla="*/ 0 w 21600"/>
                <a:gd name="T3" fmla="*/ 10800 h 21600"/>
                <a:gd name="T4" fmla="*/ 10800 w 21600"/>
                <a:gd name="T5" fmla="*/ 21600 h 21600"/>
                <a:gd name="T6" fmla="*/ 21600 w 21600"/>
                <a:gd name="T7" fmla="*/ 17745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3890"/>
                  </a:lnTo>
                  <a:lnTo>
                    <a:pt x="10575" y="13890"/>
                  </a:lnTo>
                  <a:lnTo>
                    <a:pt x="10575"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a:outerShdw dist="35921" dir="2700000" algn="ctr" rotWithShape="0">
                <a:srgbClr val="808080"/>
              </a:outerShdw>
            </a:effectLst>
          </p:spPr>
          <p:txBody>
            <a:bodyPr/>
            <a:lstStyle/>
            <a:p>
              <a:endParaRPr lang="en-US"/>
            </a:p>
          </p:txBody>
        </p:sp>
        <p:sp>
          <p:nvSpPr>
            <p:cNvPr id="7192" name="PubL"/>
            <p:cNvSpPr>
              <a:spLocks noEditPoints="1" noChangeArrowheads="1"/>
            </p:cNvSpPr>
            <p:nvPr/>
          </p:nvSpPr>
          <p:spPr bwMode="auto">
            <a:xfrm>
              <a:off x="1536" y="1794"/>
              <a:ext cx="2496" cy="1518"/>
            </a:xfrm>
            <a:custGeom>
              <a:avLst/>
              <a:gdLst>
                <a:gd name="G0" fmla="+- 0 0 0"/>
                <a:gd name="G1" fmla="*/ 9138 1 2"/>
                <a:gd name="G2" fmla="+- 9138 0 0"/>
                <a:gd name="G3" fmla="+- 13890 0 0"/>
                <a:gd name="G4" fmla="*/ 13890 1 2"/>
                <a:gd name="G5" fmla="+- 10800 G4 0"/>
                <a:gd name="T0" fmla="*/ 4569 w 21600"/>
                <a:gd name="T1" fmla="*/ 0 h 21600"/>
                <a:gd name="T2" fmla="*/ 0 w 21600"/>
                <a:gd name="T3" fmla="*/ 10800 h 21600"/>
                <a:gd name="T4" fmla="*/ 10800 w 21600"/>
                <a:gd name="T5" fmla="*/ 21600 h 21600"/>
                <a:gd name="T6" fmla="*/ 21600 w 21600"/>
                <a:gd name="T7" fmla="*/ 17745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3890"/>
                  </a:lnTo>
                  <a:lnTo>
                    <a:pt x="9138" y="13890"/>
                  </a:lnTo>
                  <a:lnTo>
                    <a:pt x="9138"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a:outerShdw dist="35921" dir="2700000" algn="ctr" rotWithShape="0">
                <a:srgbClr val="808080"/>
              </a:outerShdw>
            </a:effectLst>
          </p:spPr>
          <p:txBody>
            <a:bodyPr/>
            <a:lstStyle/>
            <a:p>
              <a:endParaRPr lang="en-US"/>
            </a:p>
          </p:txBody>
        </p:sp>
      </p:grpSp>
      <p:sp>
        <p:nvSpPr>
          <p:cNvPr id="7194" name="PubL"/>
          <p:cNvSpPr>
            <a:spLocks noEditPoints="1" noChangeArrowheads="1"/>
          </p:cNvSpPr>
          <p:nvPr/>
        </p:nvSpPr>
        <p:spPr bwMode="auto">
          <a:xfrm>
            <a:off x="133350" y="76200"/>
            <a:ext cx="8763000" cy="6724650"/>
          </a:xfrm>
          <a:custGeom>
            <a:avLst/>
            <a:gdLst>
              <a:gd name="G0" fmla="+- 0 0 0"/>
              <a:gd name="G1" fmla="*/ 2997 1 2"/>
              <a:gd name="G2" fmla="+- 2997 0 0"/>
              <a:gd name="G3" fmla="+- 18353 0 0"/>
              <a:gd name="G4" fmla="*/ 18353 1 2"/>
              <a:gd name="G5" fmla="+- 10800 G4 0"/>
              <a:gd name="T0" fmla="*/ 1499 w 21600"/>
              <a:gd name="T1" fmla="*/ 0 h 21600"/>
              <a:gd name="T2" fmla="*/ 0 w 21600"/>
              <a:gd name="T3" fmla="*/ 10800 h 21600"/>
              <a:gd name="T4" fmla="*/ 10800 w 21600"/>
              <a:gd name="T5" fmla="*/ 21600 h 21600"/>
              <a:gd name="T6" fmla="*/ 21600 w 21600"/>
              <a:gd name="T7" fmla="*/ 19977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8353"/>
                </a:lnTo>
                <a:lnTo>
                  <a:pt x="2997" y="18353"/>
                </a:lnTo>
                <a:lnTo>
                  <a:pt x="2997"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p:spPr>
        <p:txBody>
          <a:bodyPr/>
          <a:lstStyle/>
          <a:p>
            <a:endParaRPr lang="en-US"/>
          </a:p>
        </p:txBody>
      </p:sp>
      <p:sp>
        <p:nvSpPr>
          <p:cNvPr id="7197" name="PubL"/>
          <p:cNvSpPr>
            <a:spLocks noEditPoints="1" noChangeArrowheads="1"/>
          </p:cNvSpPr>
          <p:nvPr/>
        </p:nvSpPr>
        <p:spPr bwMode="auto">
          <a:xfrm rot="10800000">
            <a:off x="285750" y="76200"/>
            <a:ext cx="8763000" cy="6724650"/>
          </a:xfrm>
          <a:custGeom>
            <a:avLst/>
            <a:gdLst>
              <a:gd name="G0" fmla="+- 0 0 0"/>
              <a:gd name="G1" fmla="*/ 2997 1 2"/>
              <a:gd name="G2" fmla="+- 2997 0 0"/>
              <a:gd name="G3" fmla="+- 18353 0 0"/>
              <a:gd name="G4" fmla="*/ 18353 1 2"/>
              <a:gd name="G5" fmla="+- 10800 G4 0"/>
              <a:gd name="T0" fmla="*/ 1499 w 21600"/>
              <a:gd name="T1" fmla="*/ 0 h 21600"/>
              <a:gd name="T2" fmla="*/ 0 w 21600"/>
              <a:gd name="T3" fmla="*/ 10800 h 21600"/>
              <a:gd name="T4" fmla="*/ 10800 w 21600"/>
              <a:gd name="T5" fmla="*/ 21600 h 21600"/>
              <a:gd name="T6" fmla="*/ 21600 w 21600"/>
              <a:gd name="T7" fmla="*/ 19977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8353"/>
                </a:lnTo>
                <a:lnTo>
                  <a:pt x="2997" y="18353"/>
                </a:lnTo>
                <a:lnTo>
                  <a:pt x="2997"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p:spPr>
        <p:txBody>
          <a:bodyPr/>
          <a:lstStyle/>
          <a:p>
            <a:endParaRPr lang="en-US"/>
          </a:p>
        </p:txBody>
      </p:sp>
      <p:sp>
        <p:nvSpPr>
          <p:cNvPr id="7193" name="Rectangle 25"/>
          <p:cNvSpPr>
            <a:spLocks noChangeArrowheads="1"/>
          </p:cNvSpPr>
          <p:nvPr/>
        </p:nvSpPr>
        <p:spPr bwMode="auto">
          <a:xfrm>
            <a:off x="762000" y="2667000"/>
            <a:ext cx="7772400" cy="1143000"/>
          </a:xfrm>
          <a:prstGeom prst="rect">
            <a:avLst/>
          </a:prstGeom>
          <a:noFill/>
          <a:ln w="9525">
            <a:noFill/>
            <a:miter lim="800000"/>
            <a:headEnd/>
            <a:tailEnd/>
          </a:ln>
          <a:effectLst>
            <a:outerShdw dist="35921" dir="2700000" algn="ctr" rotWithShape="0">
              <a:schemeClr val="bg2"/>
            </a:outerShdw>
          </a:effectLst>
        </p:spPr>
        <p:txBody>
          <a:bodyPr anchor="ctr"/>
          <a:lstStyle/>
          <a:p>
            <a:pPr algn="ctr"/>
            <a:r>
              <a:rPr lang="en-US" sz="4800" dirty="0" smtClean="0">
                <a:solidFill>
                  <a:srgbClr val="000066"/>
                </a:solidFill>
                <a:effectLst>
                  <a:outerShdw blurRad="38100" dist="38100" dir="2700000" algn="tl">
                    <a:srgbClr val="C0C0C0"/>
                  </a:outerShdw>
                </a:effectLst>
                <a:latin typeface="Eras Ultra ITC" pitchFamily="34" charset="0"/>
              </a:rPr>
              <a:t>TERROR FREE</a:t>
            </a:r>
            <a:endParaRPr lang="en-US" sz="4800" dirty="0">
              <a:solidFill>
                <a:srgbClr val="000066"/>
              </a:solidFill>
              <a:effectLst>
                <a:outerShdw blurRad="38100" dist="38100" dir="2700000" algn="tl">
                  <a:srgbClr val="C0C0C0"/>
                </a:outerShdw>
              </a:effectLst>
              <a:latin typeface="Eras Ultra ITC" pitchFamily="34" charset="0"/>
            </a:endParaRPr>
          </a:p>
          <a:p>
            <a:pPr algn="ctr"/>
            <a:r>
              <a:rPr lang="en-US" sz="3200" i="1" dirty="0" smtClean="0">
                <a:solidFill>
                  <a:srgbClr val="000066"/>
                </a:solidFill>
                <a:effectLst>
                  <a:outerShdw blurRad="38100" dist="38100" dir="2700000" algn="tl">
                    <a:srgbClr val="C0C0C0"/>
                  </a:outerShdw>
                </a:effectLst>
                <a:latin typeface="Eras Ultra ITC" pitchFamily="34" charset="0"/>
              </a:rPr>
              <a:t>Always Interested in the Top Security of our Nation</a:t>
            </a:r>
            <a:endParaRPr lang="en-US" sz="3200" i="1" dirty="0">
              <a:solidFill>
                <a:srgbClr val="000066"/>
              </a:solidFill>
              <a:effectLst>
                <a:outerShdw blurRad="38100" dist="38100" dir="2700000" algn="tl">
                  <a:srgbClr val="C0C0C0"/>
                </a:outerShdw>
              </a:effectLst>
              <a:latin typeface="Eras Ultra ITC" pitchFamily="34" charset="0"/>
            </a:endParaRPr>
          </a:p>
        </p:txBody>
      </p:sp>
      <p:sp>
        <p:nvSpPr>
          <p:cNvPr id="7198" name="Rectangle 30"/>
          <p:cNvSpPr>
            <a:spLocks noChangeArrowheads="1"/>
          </p:cNvSpPr>
          <p:nvPr/>
        </p:nvSpPr>
        <p:spPr bwMode="auto">
          <a:xfrm>
            <a:off x="914400" y="4495800"/>
            <a:ext cx="7772400" cy="1143000"/>
          </a:xfrm>
          <a:prstGeom prst="rect">
            <a:avLst/>
          </a:prstGeom>
          <a:noFill/>
          <a:ln w="9525">
            <a:noFill/>
            <a:miter lim="800000"/>
            <a:headEnd/>
            <a:tailEnd/>
          </a:ln>
          <a:effectLst>
            <a:outerShdw dist="35921" dir="2700000" algn="ctr" rotWithShape="0">
              <a:schemeClr val="bg2"/>
            </a:outerShdw>
          </a:effectLst>
        </p:spPr>
        <p:txBody>
          <a:bodyPr anchor="ctr"/>
          <a:lstStyle/>
          <a:p>
            <a:pPr algn="ctr"/>
            <a:r>
              <a:rPr lang="en-US" sz="3200" dirty="0">
                <a:solidFill>
                  <a:srgbClr val="000066"/>
                </a:solidFill>
                <a:effectLst>
                  <a:outerShdw blurRad="38100" dist="38100" dir="2700000" algn="tl">
                    <a:srgbClr val="C0C0C0"/>
                  </a:outerShdw>
                </a:effectLst>
                <a:latin typeface="Eras Ultra ITC" pitchFamily="34" charset="0"/>
              </a:rPr>
              <a:t>Presented By:</a:t>
            </a:r>
          </a:p>
          <a:p>
            <a:pPr algn="ctr"/>
            <a:r>
              <a:rPr lang="en-US" sz="3200" dirty="0" smtClean="0">
                <a:solidFill>
                  <a:srgbClr val="000066"/>
                </a:solidFill>
                <a:effectLst>
                  <a:outerShdw blurRad="38100" dist="38100" dir="2700000" algn="tl">
                    <a:srgbClr val="C0C0C0"/>
                  </a:outerShdw>
                </a:effectLst>
                <a:latin typeface="Eras Ultra ITC" pitchFamily="34" charset="0"/>
              </a:rPr>
              <a:t>Eslie Aguilar</a:t>
            </a:r>
            <a:endParaRPr lang="en-US" sz="3200" dirty="0">
              <a:solidFill>
                <a:srgbClr val="000066"/>
              </a:solidFill>
              <a:effectLst>
                <a:outerShdw blurRad="38100" dist="38100" dir="2700000" algn="tl">
                  <a:srgbClr val="C0C0C0"/>
                </a:outerShdw>
              </a:effectLst>
              <a:latin typeface="Eras Ultra ITC" pitchFamily="34" charset="0"/>
            </a:endParaRPr>
          </a:p>
        </p:txBody>
      </p:sp>
      <p:sp>
        <p:nvSpPr>
          <p:cNvPr id="7199" name="Text Box 31"/>
          <p:cNvSpPr txBox="1">
            <a:spLocks noChangeArrowheads="1"/>
          </p:cNvSpPr>
          <p:nvPr/>
        </p:nvSpPr>
        <p:spPr bwMode="auto">
          <a:xfrm>
            <a:off x="838200" y="5486400"/>
            <a:ext cx="7039428" cy="1323439"/>
          </a:xfrm>
          <a:prstGeom prst="rect">
            <a:avLst/>
          </a:prstGeom>
          <a:noFill/>
          <a:ln w="9525">
            <a:noFill/>
            <a:miter lim="800000"/>
            <a:headEnd/>
            <a:tailEnd/>
          </a:ln>
          <a:effectLst>
            <a:outerShdw dist="107763" dir="2700000" algn="ctr" rotWithShape="0">
              <a:schemeClr val="tx1"/>
            </a:outerShdw>
          </a:effectLst>
        </p:spPr>
        <p:txBody>
          <a:bodyPr wrap="none">
            <a:spAutoFit/>
          </a:bodyPr>
          <a:lstStyle/>
          <a:p>
            <a:r>
              <a:rPr lang="en-US" sz="4000" dirty="0">
                <a:solidFill>
                  <a:srgbClr val="FF0000"/>
                </a:solidFill>
                <a:latin typeface="Eras Ultra ITC" pitchFamily="34" charset="0"/>
              </a:rPr>
              <a:t>THE </a:t>
            </a:r>
            <a:r>
              <a:rPr lang="en-US" sz="4000" dirty="0" smtClean="0">
                <a:solidFill>
                  <a:srgbClr val="FF0000"/>
                </a:solidFill>
                <a:latin typeface="Eras Ultra ITC" pitchFamily="34" charset="0"/>
              </a:rPr>
              <a:t>LATEST ADDITION </a:t>
            </a:r>
          </a:p>
          <a:p>
            <a:r>
              <a:rPr lang="en-US" sz="4000" dirty="0" smtClean="0">
                <a:solidFill>
                  <a:srgbClr val="FF0000"/>
                </a:solidFill>
                <a:latin typeface="Eras Ultra ITC" pitchFamily="34" charset="0"/>
              </a:rPr>
              <a:t>TO OUR LINE OF SECURITY</a:t>
            </a:r>
            <a:endParaRPr lang="en-US" sz="4000" dirty="0">
              <a:solidFill>
                <a:srgbClr val="FF0000"/>
              </a:solidFill>
              <a:latin typeface="Eras Ultra IT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afterEffect">
                                  <p:stCondLst>
                                    <p:cond delay="0"/>
                                  </p:stCondLst>
                                  <p:childTnLst>
                                    <p:set>
                                      <p:cBhvr>
                                        <p:cTn id="6" dur="1" fill="hold">
                                          <p:stCondLst>
                                            <p:cond delay="0"/>
                                          </p:stCondLst>
                                        </p:cTn>
                                        <p:tgtEl>
                                          <p:spTgt spid="7195"/>
                                        </p:tgtEl>
                                        <p:attrNameLst>
                                          <p:attrName>style.visibility</p:attrName>
                                        </p:attrNameLst>
                                      </p:cBhvr>
                                      <p:to>
                                        <p:strVal val="visible"/>
                                      </p:to>
                                    </p:set>
                                    <p:anim calcmode="lin" valueType="num">
                                      <p:cBhvr>
                                        <p:cTn id="7" dur="500" fill="hold"/>
                                        <p:tgtEl>
                                          <p:spTgt spid="7195"/>
                                        </p:tgtEl>
                                        <p:attrNameLst>
                                          <p:attrName>ppt_w</p:attrName>
                                        </p:attrNameLst>
                                      </p:cBhvr>
                                      <p:tavLst>
                                        <p:tav tm="0">
                                          <p:val>
                                            <p:strVal val="4*#ppt_w"/>
                                          </p:val>
                                        </p:tav>
                                        <p:tav tm="100000">
                                          <p:val>
                                            <p:strVal val="#ppt_w"/>
                                          </p:val>
                                        </p:tav>
                                      </p:tavLst>
                                    </p:anim>
                                    <p:anim calcmode="lin" valueType="num">
                                      <p:cBhvr>
                                        <p:cTn id="8" dur="500" fill="hold"/>
                                        <p:tgtEl>
                                          <p:spTgt spid="7195"/>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7193"/>
                                        </p:tgtEl>
                                        <p:attrNameLst>
                                          <p:attrName>style.visibility</p:attrName>
                                        </p:attrNameLst>
                                      </p:cBhvr>
                                      <p:to>
                                        <p:strVal val="visible"/>
                                      </p:to>
                                    </p:set>
                                    <p:animEffect transition="in" filter="dissolve">
                                      <p:cBhvr>
                                        <p:cTn id="12" dur="500"/>
                                        <p:tgtEl>
                                          <p:spTgt spid="7193"/>
                                        </p:tgtEl>
                                      </p:cBhvr>
                                    </p:animEffect>
                                  </p:childTnLst>
                                </p:cTn>
                              </p:par>
                            </p:childTnLst>
                          </p:cTn>
                        </p:par>
                        <p:par>
                          <p:cTn id="13" fill="hold">
                            <p:stCondLst>
                              <p:cond delay="1000"/>
                            </p:stCondLst>
                            <p:childTnLst>
                              <p:par>
                                <p:cTn id="14" presetID="9" presetClass="entr" presetSubtype="0" fill="hold" grpId="0" nodeType="afterEffect">
                                  <p:stCondLst>
                                    <p:cond delay="0"/>
                                  </p:stCondLst>
                                  <p:childTnLst>
                                    <p:set>
                                      <p:cBhvr>
                                        <p:cTn id="15" dur="1" fill="hold">
                                          <p:stCondLst>
                                            <p:cond delay="0"/>
                                          </p:stCondLst>
                                        </p:cTn>
                                        <p:tgtEl>
                                          <p:spTgt spid="7198"/>
                                        </p:tgtEl>
                                        <p:attrNameLst>
                                          <p:attrName>style.visibility</p:attrName>
                                        </p:attrNameLst>
                                      </p:cBhvr>
                                      <p:to>
                                        <p:strVal val="visible"/>
                                      </p:to>
                                    </p:set>
                                    <p:animEffect transition="in" filter="dissolve">
                                      <p:cBhvr>
                                        <p:cTn id="16" dur="500"/>
                                        <p:tgtEl>
                                          <p:spTgt spid="7198"/>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36" fill="hold" grpId="0" nodeType="clickEffect">
                                  <p:stCondLst>
                                    <p:cond delay="0"/>
                                  </p:stCondLst>
                                  <p:childTnLst>
                                    <p:set>
                                      <p:cBhvr>
                                        <p:cTn id="20" dur="1" fill="hold">
                                          <p:stCondLst>
                                            <p:cond delay="0"/>
                                          </p:stCondLst>
                                        </p:cTn>
                                        <p:tgtEl>
                                          <p:spTgt spid="7199"/>
                                        </p:tgtEl>
                                        <p:attrNameLst>
                                          <p:attrName>style.visibility</p:attrName>
                                        </p:attrNameLst>
                                      </p:cBhvr>
                                      <p:to>
                                        <p:strVal val="visible"/>
                                      </p:to>
                                    </p:set>
                                    <p:anim calcmode="lin" valueType="num">
                                      <p:cBhvr>
                                        <p:cTn id="21" dur="500" fill="hold"/>
                                        <p:tgtEl>
                                          <p:spTgt spid="7199"/>
                                        </p:tgtEl>
                                        <p:attrNameLst>
                                          <p:attrName>ppt_w</p:attrName>
                                        </p:attrNameLst>
                                      </p:cBhvr>
                                      <p:tavLst>
                                        <p:tav tm="0">
                                          <p:val>
                                            <p:strVal val="(6*min(max(#ppt_w*#ppt_h,.3),1)-7.4)/-.7*#ppt_w"/>
                                          </p:val>
                                        </p:tav>
                                        <p:tav tm="100000">
                                          <p:val>
                                            <p:strVal val="#ppt_w"/>
                                          </p:val>
                                        </p:tav>
                                      </p:tavLst>
                                    </p:anim>
                                    <p:anim calcmode="lin" valueType="num">
                                      <p:cBhvr>
                                        <p:cTn id="22" dur="500" fill="hold"/>
                                        <p:tgtEl>
                                          <p:spTgt spid="7199"/>
                                        </p:tgtEl>
                                        <p:attrNameLst>
                                          <p:attrName>ppt_h</p:attrName>
                                        </p:attrNameLst>
                                      </p:cBhvr>
                                      <p:tavLst>
                                        <p:tav tm="0">
                                          <p:val>
                                            <p:strVal val="(6*min(max(#ppt_w*#ppt_h,.3),1)-7.4)/-.7*#ppt_h"/>
                                          </p:val>
                                        </p:tav>
                                        <p:tav tm="100000">
                                          <p:val>
                                            <p:strVal val="#ppt_h"/>
                                          </p:val>
                                        </p:tav>
                                      </p:tavLst>
                                    </p:anim>
                                    <p:anim calcmode="lin" valueType="num">
                                      <p:cBhvr>
                                        <p:cTn id="23" dur="500" fill="hold"/>
                                        <p:tgtEl>
                                          <p:spTgt spid="7199"/>
                                        </p:tgtEl>
                                        <p:attrNameLst>
                                          <p:attrName>ppt_x</p:attrName>
                                        </p:attrNameLst>
                                      </p:cBhvr>
                                      <p:tavLst>
                                        <p:tav tm="0">
                                          <p:val>
                                            <p:fltVal val="0.5"/>
                                          </p:val>
                                        </p:tav>
                                        <p:tav tm="100000">
                                          <p:val>
                                            <p:strVal val="#ppt_x"/>
                                          </p:val>
                                        </p:tav>
                                      </p:tavLst>
                                    </p:anim>
                                    <p:anim calcmode="lin" valueType="num">
                                      <p:cBhvr>
                                        <p:cTn id="24" dur="500" fill="hold"/>
                                        <p:tgtEl>
                                          <p:spTgt spid="7199"/>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3" grpId="0" autoUpdateAnimBg="0"/>
      <p:bldP spid="7198" grpId="0" autoUpdateAnimBg="0"/>
      <p:bldP spid="7199"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2530" name="Group 1026"/>
          <p:cNvGrpSpPr>
            <a:grpSpLocks/>
          </p:cNvGrpSpPr>
          <p:nvPr/>
        </p:nvGrpSpPr>
        <p:grpSpPr bwMode="auto">
          <a:xfrm>
            <a:off x="2438400" y="1600200"/>
            <a:ext cx="3962400" cy="3657600"/>
            <a:chOff x="1536" y="1008"/>
            <a:chExt cx="2496" cy="2304"/>
          </a:xfrm>
        </p:grpSpPr>
        <p:sp>
          <p:nvSpPr>
            <p:cNvPr id="22531" name="PubL"/>
            <p:cNvSpPr>
              <a:spLocks noEditPoints="1" noChangeArrowheads="1"/>
            </p:cNvSpPr>
            <p:nvPr/>
          </p:nvSpPr>
          <p:spPr bwMode="auto">
            <a:xfrm rot="-10800000">
              <a:off x="1536" y="1008"/>
              <a:ext cx="2496" cy="1518"/>
            </a:xfrm>
            <a:custGeom>
              <a:avLst/>
              <a:gdLst>
                <a:gd name="G0" fmla="+- 0 0 0"/>
                <a:gd name="G1" fmla="*/ 10575 1 2"/>
                <a:gd name="G2" fmla="+- 10575 0 0"/>
                <a:gd name="G3" fmla="+- 13890 0 0"/>
                <a:gd name="G4" fmla="*/ 13890 1 2"/>
                <a:gd name="G5" fmla="+- 10800 G4 0"/>
                <a:gd name="T0" fmla="*/ 5288 w 21600"/>
                <a:gd name="T1" fmla="*/ 0 h 21600"/>
                <a:gd name="T2" fmla="*/ 0 w 21600"/>
                <a:gd name="T3" fmla="*/ 10800 h 21600"/>
                <a:gd name="T4" fmla="*/ 10800 w 21600"/>
                <a:gd name="T5" fmla="*/ 21600 h 21600"/>
                <a:gd name="T6" fmla="*/ 21600 w 21600"/>
                <a:gd name="T7" fmla="*/ 17745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3890"/>
                  </a:lnTo>
                  <a:lnTo>
                    <a:pt x="10575" y="13890"/>
                  </a:lnTo>
                  <a:lnTo>
                    <a:pt x="10575"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a:outerShdw dist="35921" dir="2700000" algn="ctr" rotWithShape="0">
                <a:srgbClr val="808080"/>
              </a:outerShdw>
            </a:effectLst>
          </p:spPr>
          <p:txBody>
            <a:bodyPr/>
            <a:lstStyle/>
            <a:p>
              <a:endParaRPr lang="en-US"/>
            </a:p>
          </p:txBody>
        </p:sp>
        <p:sp>
          <p:nvSpPr>
            <p:cNvPr id="22532" name="PubL"/>
            <p:cNvSpPr>
              <a:spLocks noEditPoints="1" noChangeArrowheads="1"/>
            </p:cNvSpPr>
            <p:nvPr/>
          </p:nvSpPr>
          <p:spPr bwMode="auto">
            <a:xfrm>
              <a:off x="1536" y="1794"/>
              <a:ext cx="2496" cy="1518"/>
            </a:xfrm>
            <a:custGeom>
              <a:avLst/>
              <a:gdLst>
                <a:gd name="G0" fmla="+- 0 0 0"/>
                <a:gd name="G1" fmla="*/ 9138 1 2"/>
                <a:gd name="G2" fmla="+- 9138 0 0"/>
                <a:gd name="G3" fmla="+- 13890 0 0"/>
                <a:gd name="G4" fmla="*/ 13890 1 2"/>
                <a:gd name="G5" fmla="+- 10800 G4 0"/>
                <a:gd name="T0" fmla="*/ 4569 w 21600"/>
                <a:gd name="T1" fmla="*/ 0 h 21600"/>
                <a:gd name="T2" fmla="*/ 0 w 21600"/>
                <a:gd name="T3" fmla="*/ 10800 h 21600"/>
                <a:gd name="T4" fmla="*/ 10800 w 21600"/>
                <a:gd name="T5" fmla="*/ 21600 h 21600"/>
                <a:gd name="T6" fmla="*/ 21600 w 21600"/>
                <a:gd name="T7" fmla="*/ 17745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3890"/>
                  </a:lnTo>
                  <a:lnTo>
                    <a:pt x="9138" y="13890"/>
                  </a:lnTo>
                  <a:lnTo>
                    <a:pt x="9138"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a:outerShdw dist="35921" dir="2700000" algn="ctr" rotWithShape="0">
                <a:srgbClr val="808080"/>
              </a:outerShdw>
            </a:effectLst>
          </p:spPr>
          <p:txBody>
            <a:bodyPr/>
            <a:lstStyle/>
            <a:p>
              <a:endParaRPr lang="en-US"/>
            </a:p>
          </p:txBody>
        </p:sp>
      </p:grpSp>
      <p:sp>
        <p:nvSpPr>
          <p:cNvPr id="22533" name="PubL"/>
          <p:cNvSpPr>
            <a:spLocks noEditPoints="1" noChangeArrowheads="1"/>
          </p:cNvSpPr>
          <p:nvPr/>
        </p:nvSpPr>
        <p:spPr bwMode="auto">
          <a:xfrm>
            <a:off x="133350" y="76200"/>
            <a:ext cx="8763000" cy="6724650"/>
          </a:xfrm>
          <a:custGeom>
            <a:avLst/>
            <a:gdLst>
              <a:gd name="G0" fmla="+- 0 0 0"/>
              <a:gd name="G1" fmla="*/ 2997 1 2"/>
              <a:gd name="G2" fmla="+- 2997 0 0"/>
              <a:gd name="G3" fmla="+- 18353 0 0"/>
              <a:gd name="G4" fmla="*/ 18353 1 2"/>
              <a:gd name="G5" fmla="+- 10800 G4 0"/>
              <a:gd name="T0" fmla="*/ 1499 w 21600"/>
              <a:gd name="T1" fmla="*/ 0 h 21600"/>
              <a:gd name="T2" fmla="*/ 0 w 21600"/>
              <a:gd name="T3" fmla="*/ 10800 h 21600"/>
              <a:gd name="T4" fmla="*/ 10800 w 21600"/>
              <a:gd name="T5" fmla="*/ 21600 h 21600"/>
              <a:gd name="T6" fmla="*/ 21600 w 21600"/>
              <a:gd name="T7" fmla="*/ 19977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8353"/>
                </a:lnTo>
                <a:lnTo>
                  <a:pt x="2997" y="18353"/>
                </a:lnTo>
                <a:lnTo>
                  <a:pt x="2997"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p:spPr>
        <p:txBody>
          <a:bodyPr/>
          <a:lstStyle/>
          <a:p>
            <a:endParaRPr lang="en-US"/>
          </a:p>
        </p:txBody>
      </p:sp>
      <p:sp>
        <p:nvSpPr>
          <p:cNvPr id="22534" name="PubL"/>
          <p:cNvSpPr>
            <a:spLocks noEditPoints="1" noChangeArrowheads="1"/>
          </p:cNvSpPr>
          <p:nvPr/>
        </p:nvSpPr>
        <p:spPr bwMode="auto">
          <a:xfrm rot="10800000">
            <a:off x="285750" y="76200"/>
            <a:ext cx="8763000" cy="6724650"/>
          </a:xfrm>
          <a:custGeom>
            <a:avLst/>
            <a:gdLst>
              <a:gd name="G0" fmla="+- 0 0 0"/>
              <a:gd name="G1" fmla="*/ 2997 1 2"/>
              <a:gd name="G2" fmla="+- 2997 0 0"/>
              <a:gd name="G3" fmla="+- 18353 0 0"/>
              <a:gd name="G4" fmla="*/ 18353 1 2"/>
              <a:gd name="G5" fmla="+- 10800 G4 0"/>
              <a:gd name="T0" fmla="*/ 1499 w 21600"/>
              <a:gd name="T1" fmla="*/ 0 h 21600"/>
              <a:gd name="T2" fmla="*/ 0 w 21600"/>
              <a:gd name="T3" fmla="*/ 10800 h 21600"/>
              <a:gd name="T4" fmla="*/ 10800 w 21600"/>
              <a:gd name="T5" fmla="*/ 21600 h 21600"/>
              <a:gd name="T6" fmla="*/ 21600 w 21600"/>
              <a:gd name="T7" fmla="*/ 19977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8353"/>
                </a:lnTo>
                <a:lnTo>
                  <a:pt x="2997" y="18353"/>
                </a:lnTo>
                <a:lnTo>
                  <a:pt x="2997"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p:spPr>
        <p:txBody>
          <a:bodyPr/>
          <a:lstStyle/>
          <a:p>
            <a:endParaRPr lang="en-US"/>
          </a:p>
        </p:txBody>
      </p:sp>
      <p:sp>
        <p:nvSpPr>
          <p:cNvPr id="22535" name="Rectangle 1031"/>
          <p:cNvSpPr>
            <a:spLocks noChangeArrowheads="1"/>
          </p:cNvSpPr>
          <p:nvPr/>
        </p:nvSpPr>
        <p:spPr bwMode="auto">
          <a:xfrm>
            <a:off x="762000" y="2667000"/>
            <a:ext cx="7772400" cy="1143000"/>
          </a:xfrm>
          <a:prstGeom prst="rect">
            <a:avLst/>
          </a:prstGeom>
          <a:noFill/>
          <a:ln w="9525">
            <a:noFill/>
            <a:miter lim="800000"/>
            <a:headEnd/>
            <a:tailEnd/>
          </a:ln>
          <a:effectLst>
            <a:outerShdw dist="35921" dir="2700000" algn="ctr" rotWithShape="0">
              <a:schemeClr val="bg2"/>
            </a:outerShdw>
          </a:effectLst>
        </p:spPr>
        <p:txBody>
          <a:bodyPr anchor="ctr"/>
          <a:lstStyle/>
          <a:p>
            <a:pPr algn="ctr"/>
            <a:r>
              <a:rPr lang="en-US" sz="4800">
                <a:solidFill>
                  <a:srgbClr val="000066"/>
                </a:solidFill>
                <a:effectLst>
                  <a:outerShdw blurRad="38100" dist="38100" dir="2700000" algn="tl">
                    <a:srgbClr val="C0C0C0"/>
                  </a:outerShdw>
                </a:effectLst>
                <a:latin typeface="Eras Ultra ITC" pitchFamily="34" charset="0"/>
              </a:rPr>
              <a:t>FACE RECOGNITION IN AIRPORTS</a:t>
            </a:r>
          </a:p>
          <a:p>
            <a:pPr algn="ctr"/>
            <a:r>
              <a:rPr lang="en-US" sz="3600">
                <a:solidFill>
                  <a:srgbClr val="000066"/>
                </a:solidFill>
                <a:effectLst>
                  <a:outerShdw blurRad="38100" dist="38100" dir="2700000" algn="tl">
                    <a:srgbClr val="C0C0C0"/>
                  </a:outerShdw>
                </a:effectLst>
                <a:latin typeface="Eras Ultra ITC" pitchFamily="34" charset="0"/>
              </a:rPr>
              <a:t>ANTI- TERROISM TECHNOLOGY</a:t>
            </a:r>
            <a:endParaRPr lang="en-US" sz="2000">
              <a:solidFill>
                <a:srgbClr val="000066"/>
              </a:solidFill>
              <a:effectLst>
                <a:outerShdw blurRad="38100" dist="38100" dir="2700000" algn="tl">
                  <a:srgbClr val="C0C0C0"/>
                </a:outerShdw>
              </a:effectLst>
              <a:latin typeface="Eras Ultra IT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after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500" fill="hold"/>
                                        <p:tgtEl>
                                          <p:spTgt spid="22530"/>
                                        </p:tgtEl>
                                        <p:attrNameLst>
                                          <p:attrName>ppt_w</p:attrName>
                                        </p:attrNameLst>
                                      </p:cBhvr>
                                      <p:tavLst>
                                        <p:tav tm="0">
                                          <p:val>
                                            <p:strVal val="4*#ppt_w"/>
                                          </p:val>
                                        </p:tav>
                                        <p:tav tm="100000">
                                          <p:val>
                                            <p:strVal val="#ppt_w"/>
                                          </p:val>
                                        </p:tav>
                                      </p:tavLst>
                                    </p:anim>
                                    <p:anim calcmode="lin" valueType="num">
                                      <p:cBhvr>
                                        <p:cTn id="8" dur="500" fill="hold"/>
                                        <p:tgtEl>
                                          <p:spTgt spid="22530"/>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22535"/>
                                        </p:tgtEl>
                                        <p:attrNameLst>
                                          <p:attrName>style.visibility</p:attrName>
                                        </p:attrNameLst>
                                      </p:cBhvr>
                                      <p:to>
                                        <p:strVal val="visible"/>
                                      </p:to>
                                    </p:set>
                                    <p:animEffect transition="in" filter="dissolve">
                                      <p:cBhvr>
                                        <p:cTn id="12" dur="500"/>
                                        <p:tgtEl>
                                          <p:spTgt spid="22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200" dirty="0" smtClean="0"/>
              <a:t>SUCCESS STORY</a:t>
            </a:r>
            <a:endParaRPr lang="en-US" sz="3200" dirty="0"/>
          </a:p>
        </p:txBody>
      </p:sp>
      <p:sp>
        <p:nvSpPr>
          <p:cNvPr id="12291" name="Rectangle 3"/>
          <p:cNvSpPr>
            <a:spLocks noGrp="1" noChangeArrowheads="1"/>
          </p:cNvSpPr>
          <p:nvPr>
            <p:ph type="body" idx="1"/>
          </p:nvPr>
        </p:nvSpPr>
        <p:spPr/>
        <p:txBody>
          <a:bodyPr/>
          <a:lstStyle/>
          <a:p>
            <a:pPr>
              <a:lnSpc>
                <a:spcPct val="90000"/>
              </a:lnSpc>
            </a:pPr>
            <a:r>
              <a:rPr lang="en-US" sz="2800" dirty="0" smtClean="0"/>
              <a:t>So when has our face recognition device been used? Remember in that movie </a:t>
            </a:r>
            <a:r>
              <a:rPr lang="en-US" sz="2800" u="sng" dirty="0" smtClean="0"/>
              <a:t>Tomorrow Never Dies</a:t>
            </a:r>
            <a:r>
              <a:rPr lang="en-US" sz="2800" dirty="0" smtClean="0"/>
              <a:t>, James Bond uses facial recognition to identify terrorist Henry Gupta from videotape captured at an arms deal gone bad? Well what most people don’t know is that that was the beginning prototype of our project here! It’s now the real thing and it legitimately WORKS!!</a:t>
            </a:r>
            <a:endParaRPr lang="en-US" sz="2800" dirty="0"/>
          </a:p>
        </p:txBody>
      </p:sp>
      <p:sp>
        <p:nvSpPr>
          <p:cNvPr id="6" name="TextBox 5"/>
          <p:cNvSpPr txBox="1"/>
          <p:nvPr/>
        </p:nvSpPr>
        <p:spPr>
          <a:xfrm>
            <a:off x="6172200" y="6243935"/>
            <a:ext cx="2971800" cy="461665"/>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74" name="Group 26"/>
          <p:cNvGrpSpPr>
            <a:grpSpLocks/>
          </p:cNvGrpSpPr>
          <p:nvPr/>
        </p:nvGrpSpPr>
        <p:grpSpPr bwMode="auto">
          <a:xfrm>
            <a:off x="5486400" y="838200"/>
            <a:ext cx="1246188" cy="2119313"/>
            <a:chOff x="4193" y="768"/>
            <a:chExt cx="785" cy="1335"/>
          </a:xfrm>
        </p:grpSpPr>
        <p:sp>
          <p:nvSpPr>
            <p:cNvPr id="2060" name="Freeform 12"/>
            <p:cNvSpPr>
              <a:spLocks/>
            </p:cNvSpPr>
            <p:nvPr/>
          </p:nvSpPr>
          <p:spPr bwMode="auto">
            <a:xfrm>
              <a:off x="4299" y="1417"/>
              <a:ext cx="216" cy="446"/>
            </a:xfrm>
            <a:custGeom>
              <a:avLst/>
              <a:gdLst/>
              <a:ahLst/>
              <a:cxnLst>
                <a:cxn ang="0">
                  <a:pos x="0" y="892"/>
                </a:cxn>
                <a:cxn ang="0">
                  <a:pos x="431" y="34"/>
                </a:cxn>
                <a:cxn ang="0">
                  <a:pos x="422" y="31"/>
                </a:cxn>
                <a:cxn ang="0">
                  <a:pos x="414" y="26"/>
                </a:cxn>
                <a:cxn ang="0">
                  <a:pos x="405" y="22"/>
                </a:cxn>
                <a:cxn ang="0">
                  <a:pos x="397" y="18"/>
                </a:cxn>
                <a:cxn ang="0">
                  <a:pos x="388" y="14"/>
                </a:cxn>
                <a:cxn ang="0">
                  <a:pos x="380" y="9"/>
                </a:cxn>
                <a:cxn ang="0">
                  <a:pos x="372" y="4"/>
                </a:cxn>
                <a:cxn ang="0">
                  <a:pos x="365" y="0"/>
                </a:cxn>
                <a:cxn ang="0">
                  <a:pos x="0" y="892"/>
                </a:cxn>
              </a:cxnLst>
              <a:rect l="0" t="0" r="r" b="b"/>
              <a:pathLst>
                <a:path w="431" h="892">
                  <a:moveTo>
                    <a:pt x="0" y="892"/>
                  </a:moveTo>
                  <a:lnTo>
                    <a:pt x="431" y="34"/>
                  </a:lnTo>
                  <a:lnTo>
                    <a:pt x="422" y="31"/>
                  </a:lnTo>
                  <a:lnTo>
                    <a:pt x="414" y="26"/>
                  </a:lnTo>
                  <a:lnTo>
                    <a:pt x="405" y="22"/>
                  </a:lnTo>
                  <a:lnTo>
                    <a:pt x="397" y="18"/>
                  </a:lnTo>
                  <a:lnTo>
                    <a:pt x="388" y="14"/>
                  </a:lnTo>
                  <a:lnTo>
                    <a:pt x="380" y="9"/>
                  </a:lnTo>
                  <a:lnTo>
                    <a:pt x="372" y="4"/>
                  </a:lnTo>
                  <a:lnTo>
                    <a:pt x="365" y="0"/>
                  </a:lnTo>
                  <a:lnTo>
                    <a:pt x="0" y="892"/>
                  </a:lnTo>
                  <a:close/>
                </a:path>
              </a:pathLst>
            </a:custGeom>
            <a:solidFill>
              <a:srgbClr val="000000"/>
            </a:solidFill>
            <a:ln w="9525">
              <a:noFill/>
              <a:round/>
              <a:headEnd/>
              <a:tailEnd/>
            </a:ln>
          </p:spPr>
          <p:txBody>
            <a:bodyPr/>
            <a:lstStyle/>
            <a:p>
              <a:endParaRPr lang="en-US"/>
            </a:p>
          </p:txBody>
        </p:sp>
        <p:sp>
          <p:nvSpPr>
            <p:cNvPr id="2061" name="Freeform 13"/>
            <p:cNvSpPr>
              <a:spLocks/>
            </p:cNvSpPr>
            <p:nvPr/>
          </p:nvSpPr>
          <p:spPr bwMode="auto">
            <a:xfrm>
              <a:off x="4604" y="1462"/>
              <a:ext cx="49" cy="641"/>
            </a:xfrm>
            <a:custGeom>
              <a:avLst/>
              <a:gdLst/>
              <a:ahLst/>
              <a:cxnLst>
                <a:cxn ang="0">
                  <a:pos x="0" y="5"/>
                </a:cxn>
                <a:cxn ang="0">
                  <a:pos x="29" y="1283"/>
                </a:cxn>
                <a:cxn ang="0">
                  <a:pos x="97" y="0"/>
                </a:cxn>
                <a:cxn ang="0">
                  <a:pos x="86" y="2"/>
                </a:cxn>
                <a:cxn ang="0">
                  <a:pos x="74" y="3"/>
                </a:cxn>
                <a:cxn ang="0">
                  <a:pos x="64" y="4"/>
                </a:cxn>
                <a:cxn ang="0">
                  <a:pos x="53" y="5"/>
                </a:cxn>
                <a:cxn ang="0">
                  <a:pos x="41" y="5"/>
                </a:cxn>
                <a:cxn ang="0">
                  <a:pos x="29" y="6"/>
                </a:cxn>
                <a:cxn ang="0">
                  <a:pos x="17" y="6"/>
                </a:cxn>
                <a:cxn ang="0">
                  <a:pos x="5" y="6"/>
                </a:cxn>
                <a:cxn ang="0">
                  <a:pos x="4" y="6"/>
                </a:cxn>
                <a:cxn ang="0">
                  <a:pos x="2" y="5"/>
                </a:cxn>
                <a:cxn ang="0">
                  <a:pos x="1" y="5"/>
                </a:cxn>
                <a:cxn ang="0">
                  <a:pos x="0" y="5"/>
                </a:cxn>
              </a:cxnLst>
              <a:rect l="0" t="0" r="r" b="b"/>
              <a:pathLst>
                <a:path w="97" h="1283">
                  <a:moveTo>
                    <a:pt x="0" y="5"/>
                  </a:moveTo>
                  <a:lnTo>
                    <a:pt x="29" y="1283"/>
                  </a:lnTo>
                  <a:lnTo>
                    <a:pt x="97" y="0"/>
                  </a:lnTo>
                  <a:lnTo>
                    <a:pt x="86" y="2"/>
                  </a:lnTo>
                  <a:lnTo>
                    <a:pt x="74" y="3"/>
                  </a:lnTo>
                  <a:lnTo>
                    <a:pt x="64" y="4"/>
                  </a:lnTo>
                  <a:lnTo>
                    <a:pt x="53" y="5"/>
                  </a:lnTo>
                  <a:lnTo>
                    <a:pt x="41" y="5"/>
                  </a:lnTo>
                  <a:lnTo>
                    <a:pt x="29" y="6"/>
                  </a:lnTo>
                  <a:lnTo>
                    <a:pt x="17" y="6"/>
                  </a:lnTo>
                  <a:lnTo>
                    <a:pt x="5" y="6"/>
                  </a:lnTo>
                  <a:lnTo>
                    <a:pt x="4" y="6"/>
                  </a:lnTo>
                  <a:lnTo>
                    <a:pt x="2" y="5"/>
                  </a:lnTo>
                  <a:lnTo>
                    <a:pt x="1" y="5"/>
                  </a:lnTo>
                  <a:lnTo>
                    <a:pt x="0" y="5"/>
                  </a:lnTo>
                  <a:close/>
                </a:path>
              </a:pathLst>
            </a:custGeom>
            <a:solidFill>
              <a:srgbClr val="000000"/>
            </a:solidFill>
            <a:ln w="9525">
              <a:noFill/>
              <a:round/>
              <a:headEnd/>
              <a:tailEnd/>
            </a:ln>
          </p:spPr>
          <p:txBody>
            <a:bodyPr/>
            <a:lstStyle/>
            <a:p>
              <a:endParaRPr lang="en-US"/>
            </a:p>
          </p:txBody>
        </p:sp>
        <p:sp>
          <p:nvSpPr>
            <p:cNvPr id="2062" name="Freeform 14"/>
            <p:cNvSpPr>
              <a:spLocks/>
            </p:cNvSpPr>
            <p:nvPr/>
          </p:nvSpPr>
          <p:spPr bwMode="auto">
            <a:xfrm>
              <a:off x="4722" y="1412"/>
              <a:ext cx="220" cy="435"/>
            </a:xfrm>
            <a:custGeom>
              <a:avLst/>
              <a:gdLst/>
              <a:ahLst/>
              <a:cxnLst>
                <a:cxn ang="0">
                  <a:pos x="440" y="870"/>
                </a:cxn>
                <a:cxn ang="0">
                  <a:pos x="83" y="0"/>
                </a:cxn>
                <a:cxn ang="0">
                  <a:pos x="73" y="7"/>
                </a:cxn>
                <a:cxn ang="0">
                  <a:pos x="64" y="13"/>
                </a:cxn>
                <a:cxn ang="0">
                  <a:pos x="54" y="19"/>
                </a:cxn>
                <a:cxn ang="0">
                  <a:pos x="44" y="25"/>
                </a:cxn>
                <a:cxn ang="0">
                  <a:pos x="33" y="30"/>
                </a:cxn>
                <a:cxn ang="0">
                  <a:pos x="22" y="36"/>
                </a:cxn>
                <a:cxn ang="0">
                  <a:pos x="11" y="41"/>
                </a:cxn>
                <a:cxn ang="0">
                  <a:pos x="0" y="46"/>
                </a:cxn>
                <a:cxn ang="0">
                  <a:pos x="440" y="870"/>
                </a:cxn>
              </a:cxnLst>
              <a:rect l="0" t="0" r="r" b="b"/>
              <a:pathLst>
                <a:path w="440" h="870">
                  <a:moveTo>
                    <a:pt x="440" y="870"/>
                  </a:moveTo>
                  <a:lnTo>
                    <a:pt x="83" y="0"/>
                  </a:lnTo>
                  <a:lnTo>
                    <a:pt x="73" y="7"/>
                  </a:lnTo>
                  <a:lnTo>
                    <a:pt x="64" y="13"/>
                  </a:lnTo>
                  <a:lnTo>
                    <a:pt x="54" y="19"/>
                  </a:lnTo>
                  <a:lnTo>
                    <a:pt x="44" y="25"/>
                  </a:lnTo>
                  <a:lnTo>
                    <a:pt x="33" y="30"/>
                  </a:lnTo>
                  <a:lnTo>
                    <a:pt x="22" y="36"/>
                  </a:lnTo>
                  <a:lnTo>
                    <a:pt x="11" y="41"/>
                  </a:lnTo>
                  <a:lnTo>
                    <a:pt x="0" y="46"/>
                  </a:lnTo>
                  <a:lnTo>
                    <a:pt x="440" y="870"/>
                  </a:lnTo>
                  <a:close/>
                </a:path>
              </a:pathLst>
            </a:custGeom>
            <a:solidFill>
              <a:srgbClr val="000000"/>
            </a:solidFill>
            <a:ln w="9525">
              <a:noFill/>
              <a:round/>
              <a:headEnd/>
              <a:tailEnd/>
            </a:ln>
          </p:spPr>
          <p:txBody>
            <a:bodyPr/>
            <a:lstStyle/>
            <a:p>
              <a:endParaRPr lang="en-US"/>
            </a:p>
          </p:txBody>
        </p:sp>
        <p:sp>
          <p:nvSpPr>
            <p:cNvPr id="2063" name="Freeform 15"/>
            <p:cNvSpPr>
              <a:spLocks/>
            </p:cNvSpPr>
            <p:nvPr/>
          </p:nvSpPr>
          <p:spPr bwMode="auto">
            <a:xfrm>
              <a:off x="4193" y="768"/>
              <a:ext cx="785" cy="636"/>
            </a:xfrm>
            <a:custGeom>
              <a:avLst/>
              <a:gdLst/>
              <a:ahLst/>
              <a:cxnLst>
                <a:cxn ang="0">
                  <a:pos x="1505" y="564"/>
                </a:cxn>
                <a:cxn ang="0">
                  <a:pos x="1505" y="317"/>
                </a:cxn>
                <a:cxn ang="0">
                  <a:pos x="1327" y="233"/>
                </a:cxn>
                <a:cxn ang="0">
                  <a:pos x="1327" y="58"/>
                </a:cxn>
                <a:cxn ang="0">
                  <a:pos x="1191" y="3"/>
                </a:cxn>
                <a:cxn ang="0">
                  <a:pos x="1175" y="2"/>
                </a:cxn>
                <a:cxn ang="0">
                  <a:pos x="1160" y="7"/>
                </a:cxn>
                <a:cxn ang="0">
                  <a:pos x="1128" y="18"/>
                </a:cxn>
                <a:cxn ang="0">
                  <a:pos x="1082" y="33"/>
                </a:cxn>
                <a:cxn ang="0">
                  <a:pos x="1028" y="53"/>
                </a:cxn>
                <a:cxn ang="0">
                  <a:pos x="970" y="74"/>
                </a:cxn>
                <a:cxn ang="0">
                  <a:pos x="915" y="96"/>
                </a:cxn>
                <a:cxn ang="0">
                  <a:pos x="865" y="118"/>
                </a:cxn>
                <a:cxn ang="0">
                  <a:pos x="829" y="137"/>
                </a:cxn>
                <a:cxn ang="0">
                  <a:pos x="791" y="169"/>
                </a:cxn>
                <a:cxn ang="0">
                  <a:pos x="764" y="206"/>
                </a:cxn>
                <a:cxn ang="0">
                  <a:pos x="747" y="243"/>
                </a:cxn>
                <a:cxn ang="0">
                  <a:pos x="738" y="275"/>
                </a:cxn>
                <a:cxn ang="0">
                  <a:pos x="338" y="436"/>
                </a:cxn>
                <a:cxn ang="0">
                  <a:pos x="338" y="701"/>
                </a:cxn>
                <a:cxn ang="0">
                  <a:pos x="320" y="696"/>
                </a:cxn>
                <a:cxn ang="0">
                  <a:pos x="298" y="691"/>
                </a:cxn>
                <a:cxn ang="0">
                  <a:pos x="274" y="688"/>
                </a:cxn>
                <a:cxn ang="0">
                  <a:pos x="248" y="686"/>
                </a:cxn>
                <a:cxn ang="0">
                  <a:pos x="221" y="687"/>
                </a:cxn>
                <a:cxn ang="0">
                  <a:pos x="193" y="689"/>
                </a:cxn>
                <a:cxn ang="0">
                  <a:pos x="165" y="695"/>
                </a:cxn>
                <a:cxn ang="0">
                  <a:pos x="137" y="705"/>
                </a:cxn>
                <a:cxn ang="0">
                  <a:pos x="58" y="763"/>
                </a:cxn>
                <a:cxn ang="0">
                  <a:pos x="12" y="848"/>
                </a:cxn>
                <a:cxn ang="0">
                  <a:pos x="0" y="951"/>
                </a:cxn>
                <a:cxn ang="0">
                  <a:pos x="24" y="1061"/>
                </a:cxn>
                <a:cxn ang="0">
                  <a:pos x="49" y="1112"/>
                </a:cxn>
                <a:cxn ang="0">
                  <a:pos x="81" y="1156"/>
                </a:cxn>
                <a:cxn ang="0">
                  <a:pos x="119" y="1192"/>
                </a:cxn>
                <a:cxn ang="0">
                  <a:pos x="162" y="1220"/>
                </a:cxn>
                <a:cxn ang="0">
                  <a:pos x="207" y="1239"/>
                </a:cxn>
                <a:cxn ang="0">
                  <a:pos x="254" y="1249"/>
                </a:cxn>
                <a:cxn ang="0">
                  <a:pos x="302" y="1249"/>
                </a:cxn>
                <a:cxn ang="0">
                  <a:pos x="350" y="1238"/>
                </a:cxn>
                <a:cxn ang="0">
                  <a:pos x="397" y="1218"/>
                </a:cxn>
                <a:cxn ang="0">
                  <a:pos x="432" y="1195"/>
                </a:cxn>
                <a:cxn ang="0">
                  <a:pos x="459" y="1171"/>
                </a:cxn>
                <a:cxn ang="0">
                  <a:pos x="479" y="1147"/>
                </a:cxn>
                <a:cxn ang="0">
                  <a:pos x="745" y="1271"/>
                </a:cxn>
                <a:cxn ang="0">
                  <a:pos x="1540" y="920"/>
                </a:cxn>
                <a:cxn ang="0">
                  <a:pos x="1569" y="876"/>
                </a:cxn>
                <a:cxn ang="0">
                  <a:pos x="1569" y="612"/>
                </a:cxn>
              </a:cxnLst>
              <a:rect l="0" t="0" r="r" b="b"/>
              <a:pathLst>
                <a:path w="1569" h="1271">
                  <a:moveTo>
                    <a:pt x="1549" y="597"/>
                  </a:moveTo>
                  <a:lnTo>
                    <a:pt x="1505" y="564"/>
                  </a:lnTo>
                  <a:lnTo>
                    <a:pt x="1505" y="348"/>
                  </a:lnTo>
                  <a:lnTo>
                    <a:pt x="1505" y="317"/>
                  </a:lnTo>
                  <a:lnTo>
                    <a:pt x="1477" y="304"/>
                  </a:lnTo>
                  <a:lnTo>
                    <a:pt x="1327" y="233"/>
                  </a:lnTo>
                  <a:lnTo>
                    <a:pt x="1327" y="74"/>
                  </a:lnTo>
                  <a:lnTo>
                    <a:pt x="1327" y="58"/>
                  </a:lnTo>
                  <a:lnTo>
                    <a:pt x="1312" y="52"/>
                  </a:lnTo>
                  <a:lnTo>
                    <a:pt x="1191" y="3"/>
                  </a:lnTo>
                  <a:lnTo>
                    <a:pt x="1183" y="0"/>
                  </a:lnTo>
                  <a:lnTo>
                    <a:pt x="1175" y="2"/>
                  </a:lnTo>
                  <a:lnTo>
                    <a:pt x="1171" y="3"/>
                  </a:lnTo>
                  <a:lnTo>
                    <a:pt x="1160" y="7"/>
                  </a:lnTo>
                  <a:lnTo>
                    <a:pt x="1146" y="12"/>
                  </a:lnTo>
                  <a:lnTo>
                    <a:pt x="1128" y="18"/>
                  </a:lnTo>
                  <a:lnTo>
                    <a:pt x="1106" y="25"/>
                  </a:lnTo>
                  <a:lnTo>
                    <a:pt x="1082" y="33"/>
                  </a:lnTo>
                  <a:lnTo>
                    <a:pt x="1055" y="43"/>
                  </a:lnTo>
                  <a:lnTo>
                    <a:pt x="1028" y="53"/>
                  </a:lnTo>
                  <a:lnTo>
                    <a:pt x="999" y="63"/>
                  </a:lnTo>
                  <a:lnTo>
                    <a:pt x="970" y="74"/>
                  </a:lnTo>
                  <a:lnTo>
                    <a:pt x="943" y="85"/>
                  </a:lnTo>
                  <a:lnTo>
                    <a:pt x="915" y="96"/>
                  </a:lnTo>
                  <a:lnTo>
                    <a:pt x="890" y="107"/>
                  </a:lnTo>
                  <a:lnTo>
                    <a:pt x="865" y="118"/>
                  </a:lnTo>
                  <a:lnTo>
                    <a:pt x="846" y="128"/>
                  </a:lnTo>
                  <a:lnTo>
                    <a:pt x="829" y="137"/>
                  </a:lnTo>
                  <a:lnTo>
                    <a:pt x="808" y="152"/>
                  </a:lnTo>
                  <a:lnTo>
                    <a:pt x="791" y="169"/>
                  </a:lnTo>
                  <a:lnTo>
                    <a:pt x="776" y="187"/>
                  </a:lnTo>
                  <a:lnTo>
                    <a:pt x="764" y="206"/>
                  </a:lnTo>
                  <a:lnTo>
                    <a:pt x="754" y="225"/>
                  </a:lnTo>
                  <a:lnTo>
                    <a:pt x="747" y="243"/>
                  </a:lnTo>
                  <a:lnTo>
                    <a:pt x="741" y="260"/>
                  </a:lnTo>
                  <a:lnTo>
                    <a:pt x="738" y="275"/>
                  </a:lnTo>
                  <a:lnTo>
                    <a:pt x="368" y="423"/>
                  </a:lnTo>
                  <a:lnTo>
                    <a:pt x="338" y="436"/>
                  </a:lnTo>
                  <a:lnTo>
                    <a:pt x="338" y="468"/>
                  </a:lnTo>
                  <a:lnTo>
                    <a:pt x="338" y="701"/>
                  </a:lnTo>
                  <a:lnTo>
                    <a:pt x="329" y="698"/>
                  </a:lnTo>
                  <a:lnTo>
                    <a:pt x="320" y="696"/>
                  </a:lnTo>
                  <a:lnTo>
                    <a:pt x="309" y="694"/>
                  </a:lnTo>
                  <a:lnTo>
                    <a:pt x="298" y="691"/>
                  </a:lnTo>
                  <a:lnTo>
                    <a:pt x="286" y="689"/>
                  </a:lnTo>
                  <a:lnTo>
                    <a:pt x="274" y="688"/>
                  </a:lnTo>
                  <a:lnTo>
                    <a:pt x="261" y="687"/>
                  </a:lnTo>
                  <a:lnTo>
                    <a:pt x="248" y="686"/>
                  </a:lnTo>
                  <a:lnTo>
                    <a:pt x="234" y="686"/>
                  </a:lnTo>
                  <a:lnTo>
                    <a:pt x="221" y="687"/>
                  </a:lnTo>
                  <a:lnTo>
                    <a:pt x="207" y="687"/>
                  </a:lnTo>
                  <a:lnTo>
                    <a:pt x="193" y="689"/>
                  </a:lnTo>
                  <a:lnTo>
                    <a:pt x="179" y="691"/>
                  </a:lnTo>
                  <a:lnTo>
                    <a:pt x="165" y="695"/>
                  </a:lnTo>
                  <a:lnTo>
                    <a:pt x="150" y="699"/>
                  </a:lnTo>
                  <a:lnTo>
                    <a:pt x="137" y="705"/>
                  </a:lnTo>
                  <a:lnTo>
                    <a:pt x="94" y="729"/>
                  </a:lnTo>
                  <a:lnTo>
                    <a:pt x="58" y="763"/>
                  </a:lnTo>
                  <a:lnTo>
                    <a:pt x="32" y="802"/>
                  </a:lnTo>
                  <a:lnTo>
                    <a:pt x="12" y="848"/>
                  </a:lnTo>
                  <a:lnTo>
                    <a:pt x="1" y="898"/>
                  </a:lnTo>
                  <a:lnTo>
                    <a:pt x="0" y="951"/>
                  </a:lnTo>
                  <a:lnTo>
                    <a:pt x="6" y="1006"/>
                  </a:lnTo>
                  <a:lnTo>
                    <a:pt x="24" y="1061"/>
                  </a:lnTo>
                  <a:lnTo>
                    <a:pt x="35" y="1088"/>
                  </a:lnTo>
                  <a:lnTo>
                    <a:pt x="49" y="1112"/>
                  </a:lnTo>
                  <a:lnTo>
                    <a:pt x="64" y="1135"/>
                  </a:lnTo>
                  <a:lnTo>
                    <a:pt x="81" y="1156"/>
                  </a:lnTo>
                  <a:lnTo>
                    <a:pt x="100" y="1174"/>
                  </a:lnTo>
                  <a:lnTo>
                    <a:pt x="119" y="1192"/>
                  </a:lnTo>
                  <a:lnTo>
                    <a:pt x="140" y="1207"/>
                  </a:lnTo>
                  <a:lnTo>
                    <a:pt x="162" y="1220"/>
                  </a:lnTo>
                  <a:lnTo>
                    <a:pt x="184" y="1231"/>
                  </a:lnTo>
                  <a:lnTo>
                    <a:pt x="207" y="1239"/>
                  </a:lnTo>
                  <a:lnTo>
                    <a:pt x="231" y="1246"/>
                  </a:lnTo>
                  <a:lnTo>
                    <a:pt x="254" y="1249"/>
                  </a:lnTo>
                  <a:lnTo>
                    <a:pt x="278" y="1250"/>
                  </a:lnTo>
                  <a:lnTo>
                    <a:pt x="302" y="1249"/>
                  </a:lnTo>
                  <a:lnTo>
                    <a:pt x="327" y="1245"/>
                  </a:lnTo>
                  <a:lnTo>
                    <a:pt x="350" y="1238"/>
                  </a:lnTo>
                  <a:lnTo>
                    <a:pt x="375" y="1228"/>
                  </a:lnTo>
                  <a:lnTo>
                    <a:pt x="397" y="1218"/>
                  </a:lnTo>
                  <a:lnTo>
                    <a:pt x="415" y="1207"/>
                  </a:lnTo>
                  <a:lnTo>
                    <a:pt x="432" y="1195"/>
                  </a:lnTo>
                  <a:lnTo>
                    <a:pt x="447" y="1182"/>
                  </a:lnTo>
                  <a:lnTo>
                    <a:pt x="459" y="1171"/>
                  </a:lnTo>
                  <a:lnTo>
                    <a:pt x="470" y="1158"/>
                  </a:lnTo>
                  <a:lnTo>
                    <a:pt x="479" y="1147"/>
                  </a:lnTo>
                  <a:lnTo>
                    <a:pt x="725" y="1262"/>
                  </a:lnTo>
                  <a:lnTo>
                    <a:pt x="745" y="1271"/>
                  </a:lnTo>
                  <a:lnTo>
                    <a:pt x="764" y="1263"/>
                  </a:lnTo>
                  <a:lnTo>
                    <a:pt x="1540" y="920"/>
                  </a:lnTo>
                  <a:lnTo>
                    <a:pt x="1569" y="907"/>
                  </a:lnTo>
                  <a:lnTo>
                    <a:pt x="1569" y="876"/>
                  </a:lnTo>
                  <a:lnTo>
                    <a:pt x="1569" y="636"/>
                  </a:lnTo>
                  <a:lnTo>
                    <a:pt x="1569" y="612"/>
                  </a:lnTo>
                  <a:lnTo>
                    <a:pt x="1549" y="597"/>
                  </a:lnTo>
                  <a:close/>
                </a:path>
              </a:pathLst>
            </a:custGeom>
            <a:solidFill>
              <a:srgbClr val="000000"/>
            </a:solidFill>
            <a:ln w="9525">
              <a:noFill/>
              <a:round/>
              <a:headEnd/>
              <a:tailEnd/>
            </a:ln>
          </p:spPr>
          <p:txBody>
            <a:bodyPr/>
            <a:lstStyle/>
            <a:p>
              <a:endParaRPr lang="en-US"/>
            </a:p>
          </p:txBody>
        </p:sp>
        <p:sp>
          <p:nvSpPr>
            <p:cNvPr id="2064" name="Freeform 16"/>
            <p:cNvSpPr>
              <a:spLocks/>
            </p:cNvSpPr>
            <p:nvPr/>
          </p:nvSpPr>
          <p:spPr bwMode="auto">
            <a:xfrm>
              <a:off x="4242" y="1159"/>
              <a:ext cx="149" cy="186"/>
            </a:xfrm>
            <a:custGeom>
              <a:avLst/>
              <a:gdLst/>
              <a:ahLst/>
              <a:cxnLst>
                <a:cxn ang="0">
                  <a:pos x="5" y="207"/>
                </a:cxn>
                <a:cxn ang="0">
                  <a:pos x="0" y="135"/>
                </a:cxn>
                <a:cxn ang="0">
                  <a:pos x="16" y="73"/>
                </a:cxn>
                <a:cxn ang="0">
                  <a:pos x="52" y="27"/>
                </a:cxn>
                <a:cxn ang="0">
                  <a:pos x="85" y="10"/>
                </a:cxn>
                <a:cxn ang="0">
                  <a:pos x="100" y="5"/>
                </a:cxn>
                <a:cxn ang="0">
                  <a:pos x="117" y="2"/>
                </a:cxn>
                <a:cxn ang="0">
                  <a:pos x="132" y="0"/>
                </a:cxn>
                <a:cxn ang="0">
                  <a:pos x="140" y="0"/>
                </a:cxn>
                <a:cxn ang="0">
                  <a:pos x="138" y="0"/>
                </a:cxn>
                <a:cxn ang="0">
                  <a:pos x="127" y="6"/>
                </a:cxn>
                <a:cxn ang="0">
                  <a:pos x="106" y="19"/>
                </a:cxn>
                <a:cxn ang="0">
                  <a:pos x="89" y="37"/>
                </a:cxn>
                <a:cxn ang="0">
                  <a:pos x="75" y="59"/>
                </a:cxn>
                <a:cxn ang="0">
                  <a:pos x="59" y="105"/>
                </a:cxn>
                <a:cxn ang="0">
                  <a:pos x="60" y="179"/>
                </a:cxn>
                <a:cxn ang="0">
                  <a:pos x="79" y="233"/>
                </a:cxn>
                <a:cxn ang="0">
                  <a:pos x="97" y="263"/>
                </a:cxn>
                <a:cxn ang="0">
                  <a:pos x="119" y="289"/>
                </a:cxn>
                <a:cxn ang="0">
                  <a:pos x="143" y="308"/>
                </a:cxn>
                <a:cxn ang="0">
                  <a:pos x="170" y="323"/>
                </a:cxn>
                <a:cxn ang="0">
                  <a:pos x="198" y="332"/>
                </a:cxn>
                <a:cxn ang="0">
                  <a:pos x="226" y="335"/>
                </a:cxn>
                <a:cxn ang="0">
                  <a:pos x="255" y="331"/>
                </a:cxn>
                <a:cxn ang="0">
                  <a:pos x="277" y="323"/>
                </a:cxn>
                <a:cxn ang="0">
                  <a:pos x="292" y="314"/>
                </a:cxn>
                <a:cxn ang="0">
                  <a:pos x="296" y="314"/>
                </a:cxn>
                <a:cxn ang="0">
                  <a:pos x="289" y="325"/>
                </a:cxn>
                <a:cxn ang="0">
                  <a:pos x="280" y="336"/>
                </a:cxn>
                <a:cxn ang="0">
                  <a:pos x="267" y="345"/>
                </a:cxn>
                <a:cxn ang="0">
                  <a:pos x="251" y="353"/>
                </a:cxn>
                <a:cxn ang="0">
                  <a:pos x="232" y="362"/>
                </a:cxn>
                <a:cxn ang="0">
                  <a:pos x="206" y="370"/>
                </a:cxn>
                <a:cxn ang="0">
                  <a:pos x="178" y="373"/>
                </a:cxn>
                <a:cxn ang="0">
                  <a:pos x="148" y="368"/>
                </a:cxn>
                <a:cxn ang="0">
                  <a:pos x="119" y="358"/>
                </a:cxn>
                <a:cxn ang="0">
                  <a:pos x="91" y="342"/>
                </a:cxn>
                <a:cxn ang="0">
                  <a:pos x="66" y="320"/>
                </a:cxn>
                <a:cxn ang="0">
                  <a:pos x="43" y="292"/>
                </a:cxn>
                <a:cxn ang="0">
                  <a:pos x="24" y="260"/>
                </a:cxn>
              </a:cxnLst>
              <a:rect l="0" t="0" r="r" b="b"/>
              <a:pathLst>
                <a:path w="298" h="373">
                  <a:moveTo>
                    <a:pt x="16" y="242"/>
                  </a:moveTo>
                  <a:lnTo>
                    <a:pt x="5" y="207"/>
                  </a:lnTo>
                  <a:lnTo>
                    <a:pt x="0" y="171"/>
                  </a:lnTo>
                  <a:lnTo>
                    <a:pt x="0" y="135"/>
                  </a:lnTo>
                  <a:lnTo>
                    <a:pt x="6" y="103"/>
                  </a:lnTo>
                  <a:lnTo>
                    <a:pt x="16" y="73"/>
                  </a:lnTo>
                  <a:lnTo>
                    <a:pt x="33" y="48"/>
                  </a:lnTo>
                  <a:lnTo>
                    <a:pt x="52" y="27"/>
                  </a:lnTo>
                  <a:lnTo>
                    <a:pt x="77" y="12"/>
                  </a:lnTo>
                  <a:lnTo>
                    <a:pt x="85" y="10"/>
                  </a:lnTo>
                  <a:lnTo>
                    <a:pt x="94" y="6"/>
                  </a:lnTo>
                  <a:lnTo>
                    <a:pt x="100" y="5"/>
                  </a:lnTo>
                  <a:lnTo>
                    <a:pt x="109" y="3"/>
                  </a:lnTo>
                  <a:lnTo>
                    <a:pt x="117" y="2"/>
                  </a:lnTo>
                  <a:lnTo>
                    <a:pt x="125" y="2"/>
                  </a:lnTo>
                  <a:lnTo>
                    <a:pt x="132" y="0"/>
                  </a:lnTo>
                  <a:lnTo>
                    <a:pt x="140" y="0"/>
                  </a:lnTo>
                  <a:lnTo>
                    <a:pt x="140" y="0"/>
                  </a:lnTo>
                  <a:lnTo>
                    <a:pt x="140" y="0"/>
                  </a:lnTo>
                  <a:lnTo>
                    <a:pt x="138" y="0"/>
                  </a:lnTo>
                  <a:lnTo>
                    <a:pt x="138" y="0"/>
                  </a:lnTo>
                  <a:lnTo>
                    <a:pt x="127" y="6"/>
                  </a:lnTo>
                  <a:lnTo>
                    <a:pt x="117" y="12"/>
                  </a:lnTo>
                  <a:lnTo>
                    <a:pt x="106" y="19"/>
                  </a:lnTo>
                  <a:lnTo>
                    <a:pt x="97" y="28"/>
                  </a:lnTo>
                  <a:lnTo>
                    <a:pt x="89" y="37"/>
                  </a:lnTo>
                  <a:lnTo>
                    <a:pt x="82" y="48"/>
                  </a:lnTo>
                  <a:lnTo>
                    <a:pt x="75" y="59"/>
                  </a:lnTo>
                  <a:lnTo>
                    <a:pt x="69" y="71"/>
                  </a:lnTo>
                  <a:lnTo>
                    <a:pt x="59" y="105"/>
                  </a:lnTo>
                  <a:lnTo>
                    <a:pt x="56" y="142"/>
                  </a:lnTo>
                  <a:lnTo>
                    <a:pt x="60" y="179"/>
                  </a:lnTo>
                  <a:lnTo>
                    <a:pt x="72" y="217"/>
                  </a:lnTo>
                  <a:lnTo>
                    <a:pt x="79" y="233"/>
                  </a:lnTo>
                  <a:lnTo>
                    <a:pt x="88" y="249"/>
                  </a:lnTo>
                  <a:lnTo>
                    <a:pt x="97" y="263"/>
                  </a:lnTo>
                  <a:lnTo>
                    <a:pt x="107" y="276"/>
                  </a:lnTo>
                  <a:lnTo>
                    <a:pt x="119" y="289"/>
                  </a:lnTo>
                  <a:lnTo>
                    <a:pt x="130" y="299"/>
                  </a:lnTo>
                  <a:lnTo>
                    <a:pt x="143" y="308"/>
                  </a:lnTo>
                  <a:lnTo>
                    <a:pt x="157" y="316"/>
                  </a:lnTo>
                  <a:lnTo>
                    <a:pt x="170" y="323"/>
                  </a:lnTo>
                  <a:lnTo>
                    <a:pt x="183" y="328"/>
                  </a:lnTo>
                  <a:lnTo>
                    <a:pt x="198" y="332"/>
                  </a:lnTo>
                  <a:lnTo>
                    <a:pt x="212" y="335"/>
                  </a:lnTo>
                  <a:lnTo>
                    <a:pt x="226" y="335"/>
                  </a:lnTo>
                  <a:lnTo>
                    <a:pt x="241" y="333"/>
                  </a:lnTo>
                  <a:lnTo>
                    <a:pt x="255" y="331"/>
                  </a:lnTo>
                  <a:lnTo>
                    <a:pt x="269" y="327"/>
                  </a:lnTo>
                  <a:lnTo>
                    <a:pt x="277" y="323"/>
                  </a:lnTo>
                  <a:lnTo>
                    <a:pt x="285" y="318"/>
                  </a:lnTo>
                  <a:lnTo>
                    <a:pt x="292" y="314"/>
                  </a:lnTo>
                  <a:lnTo>
                    <a:pt x="298" y="308"/>
                  </a:lnTo>
                  <a:lnTo>
                    <a:pt x="296" y="314"/>
                  </a:lnTo>
                  <a:lnTo>
                    <a:pt x="293" y="320"/>
                  </a:lnTo>
                  <a:lnTo>
                    <a:pt x="289" y="325"/>
                  </a:lnTo>
                  <a:lnTo>
                    <a:pt x="285" y="331"/>
                  </a:lnTo>
                  <a:lnTo>
                    <a:pt x="280" y="336"/>
                  </a:lnTo>
                  <a:lnTo>
                    <a:pt x="273" y="340"/>
                  </a:lnTo>
                  <a:lnTo>
                    <a:pt x="267" y="345"/>
                  </a:lnTo>
                  <a:lnTo>
                    <a:pt x="259" y="348"/>
                  </a:lnTo>
                  <a:lnTo>
                    <a:pt x="251" y="353"/>
                  </a:lnTo>
                  <a:lnTo>
                    <a:pt x="242" y="358"/>
                  </a:lnTo>
                  <a:lnTo>
                    <a:pt x="232" y="362"/>
                  </a:lnTo>
                  <a:lnTo>
                    <a:pt x="221" y="366"/>
                  </a:lnTo>
                  <a:lnTo>
                    <a:pt x="206" y="370"/>
                  </a:lnTo>
                  <a:lnTo>
                    <a:pt x="193" y="372"/>
                  </a:lnTo>
                  <a:lnTo>
                    <a:pt x="178" y="373"/>
                  </a:lnTo>
                  <a:lnTo>
                    <a:pt x="163" y="372"/>
                  </a:lnTo>
                  <a:lnTo>
                    <a:pt x="148" y="368"/>
                  </a:lnTo>
                  <a:lnTo>
                    <a:pt x="134" y="363"/>
                  </a:lnTo>
                  <a:lnTo>
                    <a:pt x="119" y="358"/>
                  </a:lnTo>
                  <a:lnTo>
                    <a:pt x="105" y="351"/>
                  </a:lnTo>
                  <a:lnTo>
                    <a:pt x="91" y="342"/>
                  </a:lnTo>
                  <a:lnTo>
                    <a:pt x="79" y="331"/>
                  </a:lnTo>
                  <a:lnTo>
                    <a:pt x="66" y="320"/>
                  </a:lnTo>
                  <a:lnTo>
                    <a:pt x="54" y="306"/>
                  </a:lnTo>
                  <a:lnTo>
                    <a:pt x="43" y="292"/>
                  </a:lnTo>
                  <a:lnTo>
                    <a:pt x="34" y="277"/>
                  </a:lnTo>
                  <a:lnTo>
                    <a:pt x="24" y="260"/>
                  </a:lnTo>
                  <a:lnTo>
                    <a:pt x="16" y="242"/>
                  </a:lnTo>
                  <a:close/>
                </a:path>
              </a:pathLst>
            </a:custGeom>
            <a:solidFill>
              <a:srgbClr val="FFFFFF"/>
            </a:solidFill>
            <a:ln w="9525">
              <a:noFill/>
              <a:round/>
              <a:headEnd/>
              <a:tailEnd/>
            </a:ln>
          </p:spPr>
          <p:txBody>
            <a:bodyPr/>
            <a:lstStyle/>
            <a:p>
              <a:endParaRPr lang="en-US"/>
            </a:p>
          </p:txBody>
        </p:sp>
        <p:sp>
          <p:nvSpPr>
            <p:cNvPr id="2065" name="Freeform 17"/>
            <p:cNvSpPr>
              <a:spLocks/>
            </p:cNvSpPr>
            <p:nvPr/>
          </p:nvSpPr>
          <p:spPr bwMode="auto">
            <a:xfrm>
              <a:off x="4285" y="1171"/>
              <a:ext cx="115" cy="139"/>
            </a:xfrm>
            <a:custGeom>
              <a:avLst/>
              <a:gdLst/>
              <a:ahLst/>
              <a:cxnLst>
                <a:cxn ang="0">
                  <a:pos x="136" y="8"/>
                </a:cxn>
                <a:cxn ang="0">
                  <a:pos x="138" y="9"/>
                </a:cxn>
                <a:cxn ang="0">
                  <a:pos x="141" y="10"/>
                </a:cxn>
                <a:cxn ang="0">
                  <a:pos x="145" y="12"/>
                </a:cxn>
                <a:cxn ang="0">
                  <a:pos x="147" y="13"/>
                </a:cxn>
                <a:cxn ang="0">
                  <a:pos x="156" y="23"/>
                </a:cxn>
                <a:cxn ang="0">
                  <a:pos x="166" y="33"/>
                </a:cxn>
                <a:cxn ang="0">
                  <a:pos x="175" y="43"/>
                </a:cxn>
                <a:cxn ang="0">
                  <a:pos x="183" y="55"/>
                </a:cxn>
                <a:cxn ang="0">
                  <a:pos x="191" y="66"/>
                </a:cxn>
                <a:cxn ang="0">
                  <a:pos x="198" y="79"/>
                </a:cxn>
                <a:cxn ang="0">
                  <a:pos x="205" y="92"/>
                </a:cxn>
                <a:cxn ang="0">
                  <a:pos x="210" y="105"/>
                </a:cxn>
                <a:cxn ang="0">
                  <a:pos x="219" y="126"/>
                </a:cxn>
                <a:cxn ang="0">
                  <a:pos x="223" y="147"/>
                </a:cxn>
                <a:cxn ang="0">
                  <a:pos x="227" y="169"/>
                </a:cxn>
                <a:cxn ang="0">
                  <a:pos x="229" y="191"/>
                </a:cxn>
                <a:cxn ang="0">
                  <a:pos x="227" y="199"/>
                </a:cxn>
                <a:cxn ang="0">
                  <a:pos x="225" y="206"/>
                </a:cxn>
                <a:cxn ang="0">
                  <a:pos x="223" y="213"/>
                </a:cxn>
                <a:cxn ang="0">
                  <a:pos x="221" y="219"/>
                </a:cxn>
                <a:cxn ang="0">
                  <a:pos x="216" y="228"/>
                </a:cxn>
                <a:cxn ang="0">
                  <a:pos x="212" y="236"/>
                </a:cxn>
                <a:cxn ang="0">
                  <a:pos x="206" y="244"/>
                </a:cxn>
                <a:cxn ang="0">
                  <a:pos x="199" y="251"/>
                </a:cxn>
                <a:cxn ang="0">
                  <a:pos x="192" y="258"/>
                </a:cxn>
                <a:cxn ang="0">
                  <a:pos x="185" y="264"/>
                </a:cxn>
                <a:cxn ang="0">
                  <a:pos x="177" y="268"/>
                </a:cxn>
                <a:cxn ang="0">
                  <a:pos x="169" y="272"/>
                </a:cxn>
                <a:cxn ang="0">
                  <a:pos x="147" y="277"/>
                </a:cxn>
                <a:cxn ang="0">
                  <a:pos x="125" y="277"/>
                </a:cxn>
                <a:cxn ang="0">
                  <a:pos x="102" y="272"/>
                </a:cxn>
                <a:cxn ang="0">
                  <a:pos x="80" y="261"/>
                </a:cxn>
                <a:cxn ang="0">
                  <a:pos x="61" y="247"/>
                </a:cxn>
                <a:cxn ang="0">
                  <a:pos x="41" y="228"/>
                </a:cxn>
                <a:cxn ang="0">
                  <a:pos x="25" y="206"/>
                </a:cxn>
                <a:cxn ang="0">
                  <a:pos x="12" y="179"/>
                </a:cxn>
                <a:cxn ang="0">
                  <a:pos x="3" y="148"/>
                </a:cxn>
                <a:cxn ang="0">
                  <a:pos x="0" y="117"/>
                </a:cxn>
                <a:cxn ang="0">
                  <a:pos x="2" y="86"/>
                </a:cxn>
                <a:cxn ang="0">
                  <a:pos x="10" y="58"/>
                </a:cxn>
                <a:cxn ang="0">
                  <a:pos x="15" y="49"/>
                </a:cxn>
                <a:cxn ang="0">
                  <a:pos x="19" y="41"/>
                </a:cxn>
                <a:cxn ang="0">
                  <a:pos x="25" y="33"/>
                </a:cxn>
                <a:cxn ang="0">
                  <a:pos x="32" y="26"/>
                </a:cxn>
                <a:cxn ang="0">
                  <a:pos x="39" y="19"/>
                </a:cxn>
                <a:cxn ang="0">
                  <a:pos x="46" y="13"/>
                </a:cxn>
                <a:cxn ang="0">
                  <a:pos x="54" y="9"/>
                </a:cxn>
                <a:cxn ang="0">
                  <a:pos x="62" y="5"/>
                </a:cxn>
                <a:cxn ang="0">
                  <a:pos x="71" y="2"/>
                </a:cxn>
                <a:cxn ang="0">
                  <a:pos x="79" y="1"/>
                </a:cxn>
                <a:cxn ang="0">
                  <a:pos x="88" y="0"/>
                </a:cxn>
                <a:cxn ang="0">
                  <a:pos x="98" y="0"/>
                </a:cxn>
                <a:cxn ang="0">
                  <a:pos x="107" y="0"/>
                </a:cxn>
                <a:cxn ang="0">
                  <a:pos x="117" y="2"/>
                </a:cxn>
                <a:cxn ang="0">
                  <a:pos x="126" y="4"/>
                </a:cxn>
                <a:cxn ang="0">
                  <a:pos x="136" y="8"/>
                </a:cxn>
              </a:cxnLst>
              <a:rect l="0" t="0" r="r" b="b"/>
              <a:pathLst>
                <a:path w="229" h="277">
                  <a:moveTo>
                    <a:pt x="136" y="8"/>
                  </a:moveTo>
                  <a:lnTo>
                    <a:pt x="138" y="9"/>
                  </a:lnTo>
                  <a:lnTo>
                    <a:pt x="141" y="10"/>
                  </a:lnTo>
                  <a:lnTo>
                    <a:pt x="145" y="12"/>
                  </a:lnTo>
                  <a:lnTo>
                    <a:pt x="147" y="13"/>
                  </a:lnTo>
                  <a:lnTo>
                    <a:pt x="156" y="23"/>
                  </a:lnTo>
                  <a:lnTo>
                    <a:pt x="166" y="33"/>
                  </a:lnTo>
                  <a:lnTo>
                    <a:pt x="175" y="43"/>
                  </a:lnTo>
                  <a:lnTo>
                    <a:pt x="183" y="55"/>
                  </a:lnTo>
                  <a:lnTo>
                    <a:pt x="191" y="66"/>
                  </a:lnTo>
                  <a:lnTo>
                    <a:pt x="198" y="79"/>
                  </a:lnTo>
                  <a:lnTo>
                    <a:pt x="205" y="92"/>
                  </a:lnTo>
                  <a:lnTo>
                    <a:pt x="210" y="105"/>
                  </a:lnTo>
                  <a:lnTo>
                    <a:pt x="219" y="126"/>
                  </a:lnTo>
                  <a:lnTo>
                    <a:pt x="223" y="147"/>
                  </a:lnTo>
                  <a:lnTo>
                    <a:pt x="227" y="169"/>
                  </a:lnTo>
                  <a:lnTo>
                    <a:pt x="229" y="191"/>
                  </a:lnTo>
                  <a:lnTo>
                    <a:pt x="227" y="199"/>
                  </a:lnTo>
                  <a:lnTo>
                    <a:pt x="225" y="206"/>
                  </a:lnTo>
                  <a:lnTo>
                    <a:pt x="223" y="213"/>
                  </a:lnTo>
                  <a:lnTo>
                    <a:pt x="221" y="219"/>
                  </a:lnTo>
                  <a:lnTo>
                    <a:pt x="216" y="228"/>
                  </a:lnTo>
                  <a:lnTo>
                    <a:pt x="212" y="236"/>
                  </a:lnTo>
                  <a:lnTo>
                    <a:pt x="206" y="244"/>
                  </a:lnTo>
                  <a:lnTo>
                    <a:pt x="199" y="251"/>
                  </a:lnTo>
                  <a:lnTo>
                    <a:pt x="192" y="258"/>
                  </a:lnTo>
                  <a:lnTo>
                    <a:pt x="185" y="264"/>
                  </a:lnTo>
                  <a:lnTo>
                    <a:pt x="177" y="268"/>
                  </a:lnTo>
                  <a:lnTo>
                    <a:pt x="169" y="272"/>
                  </a:lnTo>
                  <a:lnTo>
                    <a:pt x="147" y="277"/>
                  </a:lnTo>
                  <a:lnTo>
                    <a:pt x="125" y="277"/>
                  </a:lnTo>
                  <a:lnTo>
                    <a:pt x="102" y="272"/>
                  </a:lnTo>
                  <a:lnTo>
                    <a:pt x="80" y="261"/>
                  </a:lnTo>
                  <a:lnTo>
                    <a:pt x="61" y="247"/>
                  </a:lnTo>
                  <a:lnTo>
                    <a:pt x="41" y="228"/>
                  </a:lnTo>
                  <a:lnTo>
                    <a:pt x="25" y="206"/>
                  </a:lnTo>
                  <a:lnTo>
                    <a:pt x="12" y="179"/>
                  </a:lnTo>
                  <a:lnTo>
                    <a:pt x="3" y="148"/>
                  </a:lnTo>
                  <a:lnTo>
                    <a:pt x="0" y="117"/>
                  </a:lnTo>
                  <a:lnTo>
                    <a:pt x="2" y="86"/>
                  </a:lnTo>
                  <a:lnTo>
                    <a:pt x="10" y="58"/>
                  </a:lnTo>
                  <a:lnTo>
                    <a:pt x="15" y="49"/>
                  </a:lnTo>
                  <a:lnTo>
                    <a:pt x="19" y="41"/>
                  </a:lnTo>
                  <a:lnTo>
                    <a:pt x="25" y="33"/>
                  </a:lnTo>
                  <a:lnTo>
                    <a:pt x="32" y="26"/>
                  </a:lnTo>
                  <a:lnTo>
                    <a:pt x="39" y="19"/>
                  </a:lnTo>
                  <a:lnTo>
                    <a:pt x="46" y="13"/>
                  </a:lnTo>
                  <a:lnTo>
                    <a:pt x="54" y="9"/>
                  </a:lnTo>
                  <a:lnTo>
                    <a:pt x="62" y="5"/>
                  </a:lnTo>
                  <a:lnTo>
                    <a:pt x="71" y="2"/>
                  </a:lnTo>
                  <a:lnTo>
                    <a:pt x="79" y="1"/>
                  </a:lnTo>
                  <a:lnTo>
                    <a:pt x="88" y="0"/>
                  </a:lnTo>
                  <a:lnTo>
                    <a:pt x="98" y="0"/>
                  </a:lnTo>
                  <a:lnTo>
                    <a:pt x="107" y="0"/>
                  </a:lnTo>
                  <a:lnTo>
                    <a:pt x="117" y="2"/>
                  </a:lnTo>
                  <a:lnTo>
                    <a:pt x="126" y="4"/>
                  </a:lnTo>
                  <a:lnTo>
                    <a:pt x="136" y="8"/>
                  </a:lnTo>
                  <a:close/>
                </a:path>
              </a:pathLst>
            </a:custGeom>
            <a:solidFill>
              <a:srgbClr val="FFFFFF"/>
            </a:solidFill>
            <a:ln w="9525">
              <a:noFill/>
              <a:round/>
              <a:headEnd/>
              <a:tailEnd/>
            </a:ln>
          </p:spPr>
          <p:txBody>
            <a:bodyPr/>
            <a:lstStyle/>
            <a:p>
              <a:endParaRPr lang="en-US"/>
            </a:p>
          </p:txBody>
        </p:sp>
        <p:sp>
          <p:nvSpPr>
            <p:cNvPr id="2066" name="Freeform 18"/>
            <p:cNvSpPr>
              <a:spLocks/>
            </p:cNvSpPr>
            <p:nvPr/>
          </p:nvSpPr>
          <p:spPr bwMode="auto">
            <a:xfrm>
              <a:off x="4383" y="1140"/>
              <a:ext cx="126" cy="133"/>
            </a:xfrm>
            <a:custGeom>
              <a:avLst/>
              <a:gdLst/>
              <a:ahLst/>
              <a:cxnLst>
                <a:cxn ang="0">
                  <a:pos x="78" y="265"/>
                </a:cxn>
                <a:cxn ang="0">
                  <a:pos x="77" y="237"/>
                </a:cxn>
                <a:cxn ang="0">
                  <a:pos x="73" y="208"/>
                </a:cxn>
                <a:cxn ang="0">
                  <a:pos x="66" y="179"/>
                </a:cxn>
                <a:cxn ang="0">
                  <a:pos x="56" y="151"/>
                </a:cxn>
                <a:cxn ang="0">
                  <a:pos x="50" y="139"/>
                </a:cxn>
                <a:cxn ang="0">
                  <a:pos x="44" y="126"/>
                </a:cxn>
                <a:cxn ang="0">
                  <a:pos x="38" y="115"/>
                </a:cxn>
                <a:cxn ang="0">
                  <a:pos x="32" y="102"/>
                </a:cxn>
                <a:cxn ang="0">
                  <a:pos x="24" y="91"/>
                </a:cxn>
                <a:cxn ang="0">
                  <a:pos x="16" y="80"/>
                </a:cxn>
                <a:cxn ang="0">
                  <a:pos x="8" y="70"/>
                </a:cxn>
                <a:cxn ang="0">
                  <a:pos x="0" y="60"/>
                </a:cxn>
                <a:cxn ang="0">
                  <a:pos x="134" y="4"/>
                </a:cxn>
                <a:cxn ang="0">
                  <a:pos x="141" y="2"/>
                </a:cxn>
                <a:cxn ang="0">
                  <a:pos x="148" y="0"/>
                </a:cxn>
                <a:cxn ang="0">
                  <a:pos x="155" y="0"/>
                </a:cxn>
                <a:cxn ang="0">
                  <a:pos x="161" y="0"/>
                </a:cxn>
                <a:cxn ang="0">
                  <a:pos x="168" y="2"/>
                </a:cxn>
                <a:cxn ang="0">
                  <a:pos x="173" y="3"/>
                </a:cxn>
                <a:cxn ang="0">
                  <a:pos x="179" y="4"/>
                </a:cxn>
                <a:cxn ang="0">
                  <a:pos x="184" y="6"/>
                </a:cxn>
                <a:cxn ang="0">
                  <a:pos x="193" y="11"/>
                </a:cxn>
                <a:cxn ang="0">
                  <a:pos x="202" y="17"/>
                </a:cxn>
                <a:cxn ang="0">
                  <a:pos x="210" y="23"/>
                </a:cxn>
                <a:cxn ang="0">
                  <a:pos x="218" y="30"/>
                </a:cxn>
                <a:cxn ang="0">
                  <a:pos x="225" y="40"/>
                </a:cxn>
                <a:cxn ang="0">
                  <a:pos x="231" y="49"/>
                </a:cxn>
                <a:cxn ang="0">
                  <a:pos x="238" y="59"/>
                </a:cxn>
                <a:cxn ang="0">
                  <a:pos x="242" y="70"/>
                </a:cxn>
                <a:cxn ang="0">
                  <a:pos x="248" y="89"/>
                </a:cxn>
                <a:cxn ang="0">
                  <a:pos x="252" y="109"/>
                </a:cxn>
                <a:cxn ang="0">
                  <a:pos x="252" y="127"/>
                </a:cxn>
                <a:cxn ang="0">
                  <a:pos x="248" y="144"/>
                </a:cxn>
                <a:cxn ang="0">
                  <a:pos x="242" y="161"/>
                </a:cxn>
                <a:cxn ang="0">
                  <a:pos x="234" y="174"/>
                </a:cxn>
                <a:cxn ang="0">
                  <a:pos x="223" y="185"/>
                </a:cxn>
                <a:cxn ang="0">
                  <a:pos x="210" y="193"/>
                </a:cxn>
                <a:cxn ang="0">
                  <a:pos x="209" y="193"/>
                </a:cxn>
                <a:cxn ang="0">
                  <a:pos x="207" y="194"/>
                </a:cxn>
                <a:cxn ang="0">
                  <a:pos x="78" y="265"/>
                </a:cxn>
              </a:cxnLst>
              <a:rect l="0" t="0" r="r" b="b"/>
              <a:pathLst>
                <a:path w="252" h="265">
                  <a:moveTo>
                    <a:pt x="78" y="265"/>
                  </a:moveTo>
                  <a:lnTo>
                    <a:pt x="77" y="237"/>
                  </a:lnTo>
                  <a:lnTo>
                    <a:pt x="73" y="208"/>
                  </a:lnTo>
                  <a:lnTo>
                    <a:pt x="66" y="179"/>
                  </a:lnTo>
                  <a:lnTo>
                    <a:pt x="56" y="151"/>
                  </a:lnTo>
                  <a:lnTo>
                    <a:pt x="50" y="139"/>
                  </a:lnTo>
                  <a:lnTo>
                    <a:pt x="44" y="126"/>
                  </a:lnTo>
                  <a:lnTo>
                    <a:pt x="38" y="115"/>
                  </a:lnTo>
                  <a:lnTo>
                    <a:pt x="32" y="102"/>
                  </a:lnTo>
                  <a:lnTo>
                    <a:pt x="24" y="91"/>
                  </a:lnTo>
                  <a:lnTo>
                    <a:pt x="16" y="80"/>
                  </a:lnTo>
                  <a:lnTo>
                    <a:pt x="8" y="70"/>
                  </a:lnTo>
                  <a:lnTo>
                    <a:pt x="0" y="60"/>
                  </a:lnTo>
                  <a:lnTo>
                    <a:pt x="134" y="4"/>
                  </a:lnTo>
                  <a:lnTo>
                    <a:pt x="141" y="2"/>
                  </a:lnTo>
                  <a:lnTo>
                    <a:pt x="148" y="0"/>
                  </a:lnTo>
                  <a:lnTo>
                    <a:pt x="155" y="0"/>
                  </a:lnTo>
                  <a:lnTo>
                    <a:pt x="161" y="0"/>
                  </a:lnTo>
                  <a:lnTo>
                    <a:pt x="168" y="2"/>
                  </a:lnTo>
                  <a:lnTo>
                    <a:pt x="173" y="3"/>
                  </a:lnTo>
                  <a:lnTo>
                    <a:pt x="179" y="4"/>
                  </a:lnTo>
                  <a:lnTo>
                    <a:pt x="184" y="6"/>
                  </a:lnTo>
                  <a:lnTo>
                    <a:pt x="193" y="11"/>
                  </a:lnTo>
                  <a:lnTo>
                    <a:pt x="202" y="17"/>
                  </a:lnTo>
                  <a:lnTo>
                    <a:pt x="210" y="23"/>
                  </a:lnTo>
                  <a:lnTo>
                    <a:pt x="218" y="30"/>
                  </a:lnTo>
                  <a:lnTo>
                    <a:pt x="225" y="40"/>
                  </a:lnTo>
                  <a:lnTo>
                    <a:pt x="231" y="49"/>
                  </a:lnTo>
                  <a:lnTo>
                    <a:pt x="238" y="59"/>
                  </a:lnTo>
                  <a:lnTo>
                    <a:pt x="242" y="70"/>
                  </a:lnTo>
                  <a:lnTo>
                    <a:pt x="248" y="89"/>
                  </a:lnTo>
                  <a:lnTo>
                    <a:pt x="252" y="109"/>
                  </a:lnTo>
                  <a:lnTo>
                    <a:pt x="252" y="127"/>
                  </a:lnTo>
                  <a:lnTo>
                    <a:pt x="248" y="144"/>
                  </a:lnTo>
                  <a:lnTo>
                    <a:pt x="242" y="161"/>
                  </a:lnTo>
                  <a:lnTo>
                    <a:pt x="234" y="174"/>
                  </a:lnTo>
                  <a:lnTo>
                    <a:pt x="223" y="185"/>
                  </a:lnTo>
                  <a:lnTo>
                    <a:pt x="210" y="193"/>
                  </a:lnTo>
                  <a:lnTo>
                    <a:pt x="209" y="193"/>
                  </a:lnTo>
                  <a:lnTo>
                    <a:pt x="207" y="194"/>
                  </a:lnTo>
                  <a:lnTo>
                    <a:pt x="78" y="265"/>
                  </a:lnTo>
                  <a:close/>
                </a:path>
              </a:pathLst>
            </a:custGeom>
            <a:solidFill>
              <a:srgbClr val="FFFFFF"/>
            </a:solidFill>
            <a:ln w="9525">
              <a:noFill/>
              <a:round/>
              <a:headEnd/>
              <a:tailEnd/>
            </a:ln>
          </p:spPr>
          <p:txBody>
            <a:bodyPr/>
            <a:lstStyle/>
            <a:p>
              <a:endParaRPr lang="en-US"/>
            </a:p>
          </p:txBody>
        </p:sp>
        <p:sp>
          <p:nvSpPr>
            <p:cNvPr id="2067" name="Freeform 19"/>
            <p:cNvSpPr>
              <a:spLocks/>
            </p:cNvSpPr>
            <p:nvPr/>
          </p:nvSpPr>
          <p:spPr bwMode="auto">
            <a:xfrm>
              <a:off x="4435" y="884"/>
              <a:ext cx="451" cy="184"/>
            </a:xfrm>
            <a:custGeom>
              <a:avLst/>
              <a:gdLst/>
              <a:ahLst/>
              <a:cxnLst>
                <a:cxn ang="0">
                  <a:pos x="621" y="0"/>
                </a:cxn>
                <a:cxn ang="0">
                  <a:pos x="904" y="134"/>
                </a:cxn>
                <a:cxn ang="0">
                  <a:pos x="288" y="368"/>
                </a:cxn>
                <a:cxn ang="0">
                  <a:pos x="0" y="250"/>
                </a:cxn>
                <a:cxn ang="0">
                  <a:pos x="621" y="0"/>
                </a:cxn>
              </a:cxnLst>
              <a:rect l="0" t="0" r="r" b="b"/>
              <a:pathLst>
                <a:path w="904" h="368">
                  <a:moveTo>
                    <a:pt x="621" y="0"/>
                  </a:moveTo>
                  <a:lnTo>
                    <a:pt x="904" y="134"/>
                  </a:lnTo>
                  <a:lnTo>
                    <a:pt x="288" y="368"/>
                  </a:lnTo>
                  <a:lnTo>
                    <a:pt x="0" y="250"/>
                  </a:lnTo>
                  <a:lnTo>
                    <a:pt x="621" y="0"/>
                  </a:lnTo>
                  <a:close/>
                </a:path>
              </a:pathLst>
            </a:custGeom>
            <a:solidFill>
              <a:srgbClr val="FFFFFF"/>
            </a:solidFill>
            <a:ln w="9525">
              <a:noFill/>
              <a:round/>
              <a:headEnd/>
              <a:tailEnd/>
            </a:ln>
          </p:spPr>
          <p:txBody>
            <a:bodyPr/>
            <a:lstStyle/>
            <a:p>
              <a:endParaRPr lang="en-US"/>
            </a:p>
          </p:txBody>
        </p:sp>
        <p:sp>
          <p:nvSpPr>
            <p:cNvPr id="2068" name="Freeform 20"/>
            <p:cNvSpPr>
              <a:spLocks/>
            </p:cNvSpPr>
            <p:nvPr/>
          </p:nvSpPr>
          <p:spPr bwMode="auto">
            <a:xfrm>
              <a:off x="4688" y="1149"/>
              <a:ext cx="74" cy="38"/>
            </a:xfrm>
            <a:custGeom>
              <a:avLst/>
              <a:gdLst/>
              <a:ahLst/>
              <a:cxnLst>
                <a:cxn ang="0">
                  <a:pos x="30" y="75"/>
                </a:cxn>
                <a:cxn ang="0">
                  <a:pos x="0" y="51"/>
                </a:cxn>
                <a:cxn ang="0">
                  <a:pos x="123" y="0"/>
                </a:cxn>
                <a:cxn ang="0">
                  <a:pos x="148" y="25"/>
                </a:cxn>
                <a:cxn ang="0">
                  <a:pos x="30" y="75"/>
                </a:cxn>
              </a:cxnLst>
              <a:rect l="0" t="0" r="r" b="b"/>
              <a:pathLst>
                <a:path w="148" h="75">
                  <a:moveTo>
                    <a:pt x="30" y="75"/>
                  </a:moveTo>
                  <a:lnTo>
                    <a:pt x="0" y="51"/>
                  </a:lnTo>
                  <a:lnTo>
                    <a:pt x="123" y="0"/>
                  </a:lnTo>
                  <a:lnTo>
                    <a:pt x="148" y="25"/>
                  </a:lnTo>
                  <a:lnTo>
                    <a:pt x="30" y="75"/>
                  </a:lnTo>
                  <a:close/>
                </a:path>
              </a:pathLst>
            </a:custGeom>
            <a:solidFill>
              <a:srgbClr val="FFFFFF"/>
            </a:solidFill>
            <a:ln w="9525">
              <a:noFill/>
              <a:round/>
              <a:headEnd/>
              <a:tailEnd/>
            </a:ln>
          </p:spPr>
          <p:txBody>
            <a:bodyPr/>
            <a:lstStyle/>
            <a:p>
              <a:endParaRPr lang="en-US"/>
            </a:p>
          </p:txBody>
        </p:sp>
        <p:sp>
          <p:nvSpPr>
            <p:cNvPr id="2069" name="Freeform 21"/>
            <p:cNvSpPr>
              <a:spLocks/>
            </p:cNvSpPr>
            <p:nvPr/>
          </p:nvSpPr>
          <p:spPr bwMode="auto">
            <a:xfrm>
              <a:off x="4774" y="1119"/>
              <a:ext cx="62" cy="33"/>
            </a:xfrm>
            <a:custGeom>
              <a:avLst/>
              <a:gdLst/>
              <a:ahLst/>
              <a:cxnLst>
                <a:cxn ang="0">
                  <a:pos x="24" y="65"/>
                </a:cxn>
                <a:cxn ang="0">
                  <a:pos x="0" y="41"/>
                </a:cxn>
                <a:cxn ang="0">
                  <a:pos x="103" y="0"/>
                </a:cxn>
                <a:cxn ang="0">
                  <a:pos x="107" y="7"/>
                </a:cxn>
                <a:cxn ang="0">
                  <a:pos x="125" y="24"/>
                </a:cxn>
                <a:cxn ang="0">
                  <a:pos x="24" y="65"/>
                </a:cxn>
              </a:cxnLst>
              <a:rect l="0" t="0" r="r" b="b"/>
              <a:pathLst>
                <a:path w="125" h="65">
                  <a:moveTo>
                    <a:pt x="24" y="65"/>
                  </a:moveTo>
                  <a:lnTo>
                    <a:pt x="0" y="41"/>
                  </a:lnTo>
                  <a:lnTo>
                    <a:pt x="103" y="0"/>
                  </a:lnTo>
                  <a:lnTo>
                    <a:pt x="107" y="7"/>
                  </a:lnTo>
                  <a:lnTo>
                    <a:pt x="125" y="24"/>
                  </a:lnTo>
                  <a:lnTo>
                    <a:pt x="24" y="65"/>
                  </a:lnTo>
                  <a:close/>
                </a:path>
              </a:pathLst>
            </a:custGeom>
            <a:solidFill>
              <a:srgbClr val="FFFFFF"/>
            </a:solidFill>
            <a:ln w="9525">
              <a:noFill/>
              <a:round/>
              <a:headEnd/>
              <a:tailEnd/>
            </a:ln>
          </p:spPr>
          <p:txBody>
            <a:bodyPr/>
            <a:lstStyle/>
            <a:p>
              <a:endParaRPr lang="en-US"/>
            </a:p>
          </p:txBody>
        </p:sp>
        <p:sp>
          <p:nvSpPr>
            <p:cNvPr id="2070" name="Freeform 22"/>
            <p:cNvSpPr>
              <a:spLocks/>
            </p:cNvSpPr>
            <p:nvPr/>
          </p:nvSpPr>
          <p:spPr bwMode="auto">
            <a:xfrm>
              <a:off x="4848" y="1084"/>
              <a:ext cx="76" cy="37"/>
            </a:xfrm>
            <a:custGeom>
              <a:avLst/>
              <a:gdLst/>
              <a:ahLst/>
              <a:cxnLst>
                <a:cxn ang="0">
                  <a:pos x="22" y="72"/>
                </a:cxn>
                <a:cxn ang="0">
                  <a:pos x="0" y="50"/>
                </a:cxn>
                <a:cxn ang="0">
                  <a:pos x="127" y="0"/>
                </a:cxn>
                <a:cxn ang="0">
                  <a:pos x="151" y="18"/>
                </a:cxn>
                <a:cxn ang="0">
                  <a:pos x="22" y="72"/>
                </a:cxn>
              </a:cxnLst>
              <a:rect l="0" t="0" r="r" b="b"/>
              <a:pathLst>
                <a:path w="151" h="72">
                  <a:moveTo>
                    <a:pt x="22" y="72"/>
                  </a:moveTo>
                  <a:lnTo>
                    <a:pt x="0" y="50"/>
                  </a:lnTo>
                  <a:lnTo>
                    <a:pt x="127" y="0"/>
                  </a:lnTo>
                  <a:lnTo>
                    <a:pt x="151" y="18"/>
                  </a:lnTo>
                  <a:lnTo>
                    <a:pt x="22" y="72"/>
                  </a:lnTo>
                  <a:close/>
                </a:path>
              </a:pathLst>
            </a:custGeom>
            <a:solidFill>
              <a:srgbClr val="FFFFFF"/>
            </a:solidFill>
            <a:ln w="9525">
              <a:noFill/>
              <a:round/>
              <a:headEnd/>
              <a:tailEnd/>
            </a:ln>
          </p:spPr>
          <p:txBody>
            <a:bodyPr/>
            <a:lstStyle/>
            <a:p>
              <a:endParaRPr lang="en-US"/>
            </a:p>
          </p:txBody>
        </p:sp>
        <p:sp>
          <p:nvSpPr>
            <p:cNvPr id="2071" name="Freeform 23"/>
            <p:cNvSpPr>
              <a:spLocks/>
            </p:cNvSpPr>
            <p:nvPr/>
          </p:nvSpPr>
          <p:spPr bwMode="auto">
            <a:xfrm>
              <a:off x="4590" y="973"/>
              <a:ext cx="340" cy="368"/>
            </a:xfrm>
            <a:custGeom>
              <a:avLst/>
              <a:gdLst/>
              <a:ahLst/>
              <a:cxnLst>
                <a:cxn ang="0">
                  <a:pos x="0" y="233"/>
                </a:cxn>
                <a:cxn ang="0">
                  <a:pos x="616" y="0"/>
                </a:cxn>
                <a:cxn ang="0">
                  <a:pos x="616" y="179"/>
                </a:cxn>
                <a:cxn ang="0">
                  <a:pos x="616" y="183"/>
                </a:cxn>
                <a:cxn ang="0">
                  <a:pos x="140" y="375"/>
                </a:cxn>
                <a:cxn ang="0">
                  <a:pos x="104" y="390"/>
                </a:cxn>
                <a:cxn ang="0">
                  <a:pos x="135" y="415"/>
                </a:cxn>
                <a:cxn ang="0">
                  <a:pos x="206" y="475"/>
                </a:cxn>
                <a:cxn ang="0">
                  <a:pos x="218" y="485"/>
                </a:cxn>
                <a:cxn ang="0">
                  <a:pos x="231" y="479"/>
                </a:cxn>
                <a:cxn ang="0">
                  <a:pos x="679" y="289"/>
                </a:cxn>
                <a:cxn ang="0">
                  <a:pos x="679" y="436"/>
                </a:cxn>
                <a:cxn ang="0">
                  <a:pos x="0" y="736"/>
                </a:cxn>
                <a:cxn ang="0">
                  <a:pos x="0" y="233"/>
                </a:cxn>
              </a:cxnLst>
              <a:rect l="0" t="0" r="r" b="b"/>
              <a:pathLst>
                <a:path w="679" h="736">
                  <a:moveTo>
                    <a:pt x="0" y="233"/>
                  </a:moveTo>
                  <a:lnTo>
                    <a:pt x="616" y="0"/>
                  </a:lnTo>
                  <a:lnTo>
                    <a:pt x="616" y="179"/>
                  </a:lnTo>
                  <a:lnTo>
                    <a:pt x="616" y="183"/>
                  </a:lnTo>
                  <a:lnTo>
                    <a:pt x="140" y="375"/>
                  </a:lnTo>
                  <a:lnTo>
                    <a:pt x="104" y="390"/>
                  </a:lnTo>
                  <a:lnTo>
                    <a:pt x="135" y="415"/>
                  </a:lnTo>
                  <a:lnTo>
                    <a:pt x="206" y="475"/>
                  </a:lnTo>
                  <a:lnTo>
                    <a:pt x="218" y="485"/>
                  </a:lnTo>
                  <a:lnTo>
                    <a:pt x="231" y="479"/>
                  </a:lnTo>
                  <a:lnTo>
                    <a:pt x="679" y="289"/>
                  </a:lnTo>
                  <a:lnTo>
                    <a:pt x="679" y="436"/>
                  </a:lnTo>
                  <a:lnTo>
                    <a:pt x="0" y="736"/>
                  </a:lnTo>
                  <a:lnTo>
                    <a:pt x="0" y="233"/>
                  </a:lnTo>
                  <a:close/>
                </a:path>
              </a:pathLst>
            </a:custGeom>
            <a:solidFill>
              <a:srgbClr val="FFFFFF"/>
            </a:solidFill>
            <a:ln w="9525">
              <a:noFill/>
              <a:round/>
              <a:headEnd/>
              <a:tailEnd/>
            </a:ln>
          </p:spPr>
          <p:txBody>
            <a:bodyPr/>
            <a:lstStyle/>
            <a:p>
              <a:endParaRPr lang="en-US"/>
            </a:p>
          </p:txBody>
        </p:sp>
        <p:sp>
          <p:nvSpPr>
            <p:cNvPr id="2072" name="Freeform 24"/>
            <p:cNvSpPr>
              <a:spLocks/>
            </p:cNvSpPr>
            <p:nvPr/>
          </p:nvSpPr>
          <p:spPr bwMode="auto">
            <a:xfrm>
              <a:off x="4591" y="793"/>
              <a:ext cx="242" cy="101"/>
            </a:xfrm>
            <a:custGeom>
              <a:avLst/>
              <a:gdLst/>
              <a:ahLst/>
              <a:cxnLst>
                <a:cxn ang="0">
                  <a:pos x="59" y="128"/>
                </a:cxn>
                <a:cxn ang="0">
                  <a:pos x="73" y="120"/>
                </a:cxn>
                <a:cxn ang="0">
                  <a:pos x="90" y="110"/>
                </a:cxn>
                <a:cxn ang="0">
                  <a:pos x="110" y="102"/>
                </a:cxn>
                <a:cxn ang="0">
                  <a:pos x="133" y="92"/>
                </a:cxn>
                <a:cxn ang="0">
                  <a:pos x="156" y="83"/>
                </a:cxn>
                <a:cxn ang="0">
                  <a:pos x="180" y="72"/>
                </a:cxn>
                <a:cxn ang="0">
                  <a:pos x="205" y="63"/>
                </a:cxn>
                <a:cxn ang="0">
                  <a:pos x="232" y="54"/>
                </a:cxn>
                <a:cxn ang="0">
                  <a:pos x="257" y="45"/>
                </a:cxn>
                <a:cxn ang="0">
                  <a:pos x="281" y="35"/>
                </a:cxn>
                <a:cxn ang="0">
                  <a:pos x="304" y="27"/>
                </a:cxn>
                <a:cxn ang="0">
                  <a:pos x="326" y="20"/>
                </a:cxn>
                <a:cxn ang="0">
                  <a:pos x="346" y="14"/>
                </a:cxn>
                <a:cxn ang="0">
                  <a:pos x="363" y="8"/>
                </a:cxn>
                <a:cxn ang="0">
                  <a:pos x="377" y="3"/>
                </a:cxn>
                <a:cxn ang="0">
                  <a:pos x="387" y="0"/>
                </a:cxn>
                <a:cxn ang="0">
                  <a:pos x="484" y="39"/>
                </a:cxn>
                <a:cxn ang="0">
                  <a:pos x="484" y="159"/>
                </a:cxn>
                <a:cxn ang="0">
                  <a:pos x="460" y="147"/>
                </a:cxn>
                <a:cxn ang="0">
                  <a:pos x="460" y="58"/>
                </a:cxn>
                <a:cxn ang="0">
                  <a:pos x="411" y="58"/>
                </a:cxn>
                <a:cxn ang="0">
                  <a:pos x="411" y="124"/>
                </a:cxn>
                <a:cxn ang="0">
                  <a:pos x="331" y="85"/>
                </a:cxn>
                <a:cxn ang="0">
                  <a:pos x="311" y="76"/>
                </a:cxn>
                <a:cxn ang="0">
                  <a:pos x="292" y="84"/>
                </a:cxn>
                <a:cxn ang="0">
                  <a:pos x="0" y="201"/>
                </a:cxn>
                <a:cxn ang="0">
                  <a:pos x="5" y="191"/>
                </a:cxn>
                <a:cxn ang="0">
                  <a:pos x="9" y="182"/>
                </a:cxn>
                <a:cxn ang="0">
                  <a:pos x="15" y="171"/>
                </a:cxn>
                <a:cxn ang="0">
                  <a:pos x="22" y="161"/>
                </a:cxn>
                <a:cxn ang="0">
                  <a:pos x="29" y="152"/>
                </a:cxn>
                <a:cxn ang="0">
                  <a:pos x="38" y="144"/>
                </a:cxn>
                <a:cxn ang="0">
                  <a:pos x="47" y="135"/>
                </a:cxn>
                <a:cxn ang="0">
                  <a:pos x="59" y="128"/>
                </a:cxn>
              </a:cxnLst>
              <a:rect l="0" t="0" r="r" b="b"/>
              <a:pathLst>
                <a:path w="484" h="201">
                  <a:moveTo>
                    <a:pt x="59" y="128"/>
                  </a:moveTo>
                  <a:lnTo>
                    <a:pt x="73" y="120"/>
                  </a:lnTo>
                  <a:lnTo>
                    <a:pt x="90" y="110"/>
                  </a:lnTo>
                  <a:lnTo>
                    <a:pt x="110" y="102"/>
                  </a:lnTo>
                  <a:lnTo>
                    <a:pt x="133" y="92"/>
                  </a:lnTo>
                  <a:lnTo>
                    <a:pt x="156" y="83"/>
                  </a:lnTo>
                  <a:lnTo>
                    <a:pt x="180" y="72"/>
                  </a:lnTo>
                  <a:lnTo>
                    <a:pt x="205" y="63"/>
                  </a:lnTo>
                  <a:lnTo>
                    <a:pt x="232" y="54"/>
                  </a:lnTo>
                  <a:lnTo>
                    <a:pt x="257" y="45"/>
                  </a:lnTo>
                  <a:lnTo>
                    <a:pt x="281" y="35"/>
                  </a:lnTo>
                  <a:lnTo>
                    <a:pt x="304" y="27"/>
                  </a:lnTo>
                  <a:lnTo>
                    <a:pt x="326" y="20"/>
                  </a:lnTo>
                  <a:lnTo>
                    <a:pt x="346" y="14"/>
                  </a:lnTo>
                  <a:lnTo>
                    <a:pt x="363" y="8"/>
                  </a:lnTo>
                  <a:lnTo>
                    <a:pt x="377" y="3"/>
                  </a:lnTo>
                  <a:lnTo>
                    <a:pt x="387" y="0"/>
                  </a:lnTo>
                  <a:lnTo>
                    <a:pt x="484" y="39"/>
                  </a:lnTo>
                  <a:lnTo>
                    <a:pt x="484" y="159"/>
                  </a:lnTo>
                  <a:lnTo>
                    <a:pt x="460" y="147"/>
                  </a:lnTo>
                  <a:lnTo>
                    <a:pt x="460" y="58"/>
                  </a:lnTo>
                  <a:lnTo>
                    <a:pt x="411" y="58"/>
                  </a:lnTo>
                  <a:lnTo>
                    <a:pt x="411" y="124"/>
                  </a:lnTo>
                  <a:lnTo>
                    <a:pt x="331" y="85"/>
                  </a:lnTo>
                  <a:lnTo>
                    <a:pt x="311" y="76"/>
                  </a:lnTo>
                  <a:lnTo>
                    <a:pt x="292" y="84"/>
                  </a:lnTo>
                  <a:lnTo>
                    <a:pt x="0" y="201"/>
                  </a:lnTo>
                  <a:lnTo>
                    <a:pt x="5" y="191"/>
                  </a:lnTo>
                  <a:lnTo>
                    <a:pt x="9" y="182"/>
                  </a:lnTo>
                  <a:lnTo>
                    <a:pt x="15" y="171"/>
                  </a:lnTo>
                  <a:lnTo>
                    <a:pt x="22" y="161"/>
                  </a:lnTo>
                  <a:lnTo>
                    <a:pt x="29" y="152"/>
                  </a:lnTo>
                  <a:lnTo>
                    <a:pt x="38" y="144"/>
                  </a:lnTo>
                  <a:lnTo>
                    <a:pt x="47" y="135"/>
                  </a:lnTo>
                  <a:lnTo>
                    <a:pt x="59" y="128"/>
                  </a:lnTo>
                  <a:close/>
                </a:path>
              </a:pathLst>
            </a:custGeom>
            <a:solidFill>
              <a:srgbClr val="FFFFFF"/>
            </a:solidFill>
            <a:ln w="9525">
              <a:noFill/>
              <a:round/>
              <a:headEnd/>
              <a:tailEnd/>
            </a:ln>
          </p:spPr>
          <p:txBody>
            <a:bodyPr/>
            <a:lstStyle/>
            <a:p>
              <a:endParaRPr lang="en-US"/>
            </a:p>
          </p:txBody>
        </p:sp>
        <p:sp>
          <p:nvSpPr>
            <p:cNvPr id="2073" name="Freeform 25"/>
            <p:cNvSpPr>
              <a:spLocks/>
            </p:cNvSpPr>
            <p:nvPr/>
          </p:nvSpPr>
          <p:spPr bwMode="auto">
            <a:xfrm>
              <a:off x="4411" y="1025"/>
              <a:ext cx="155" cy="326"/>
            </a:xfrm>
            <a:custGeom>
              <a:avLst/>
              <a:gdLst/>
              <a:ahLst/>
              <a:cxnLst>
                <a:cxn ang="0">
                  <a:pos x="53" y="533"/>
                </a:cxn>
                <a:cxn ang="0">
                  <a:pos x="175" y="465"/>
                </a:cxn>
                <a:cxn ang="0">
                  <a:pos x="173" y="467"/>
                </a:cxn>
                <a:cxn ang="0">
                  <a:pos x="194" y="455"/>
                </a:cxn>
                <a:cxn ang="0">
                  <a:pos x="213" y="438"/>
                </a:cxn>
                <a:cxn ang="0">
                  <a:pos x="227" y="417"/>
                </a:cxn>
                <a:cxn ang="0">
                  <a:pos x="237" y="393"/>
                </a:cxn>
                <a:cxn ang="0">
                  <a:pos x="243" y="368"/>
                </a:cxn>
                <a:cxn ang="0">
                  <a:pos x="244" y="340"/>
                </a:cxn>
                <a:cxn ang="0">
                  <a:pos x="240" y="311"/>
                </a:cxn>
                <a:cxn ang="0">
                  <a:pos x="231" y="282"/>
                </a:cxn>
                <a:cxn ang="0">
                  <a:pos x="224" y="267"/>
                </a:cxn>
                <a:cxn ang="0">
                  <a:pos x="216" y="252"/>
                </a:cxn>
                <a:cxn ang="0">
                  <a:pos x="207" y="240"/>
                </a:cxn>
                <a:cxn ang="0">
                  <a:pos x="197" y="227"/>
                </a:cxn>
                <a:cxn ang="0">
                  <a:pos x="185" y="217"/>
                </a:cxn>
                <a:cxn ang="0">
                  <a:pos x="174" y="207"/>
                </a:cxn>
                <a:cxn ang="0">
                  <a:pos x="161" y="199"/>
                </a:cxn>
                <a:cxn ang="0">
                  <a:pos x="147" y="192"/>
                </a:cxn>
                <a:cxn ang="0">
                  <a:pos x="137" y="188"/>
                </a:cxn>
                <a:cxn ang="0">
                  <a:pos x="125" y="185"/>
                </a:cxn>
                <a:cxn ang="0">
                  <a:pos x="114" y="183"/>
                </a:cxn>
                <a:cxn ang="0">
                  <a:pos x="103" y="182"/>
                </a:cxn>
                <a:cxn ang="0">
                  <a:pos x="92" y="182"/>
                </a:cxn>
                <a:cxn ang="0">
                  <a:pos x="82" y="184"/>
                </a:cxn>
                <a:cxn ang="0">
                  <a:pos x="71" y="187"/>
                </a:cxn>
                <a:cxn ang="0">
                  <a:pos x="61" y="190"/>
                </a:cxn>
                <a:cxn ang="0">
                  <a:pos x="60" y="190"/>
                </a:cxn>
                <a:cxn ang="0">
                  <a:pos x="56" y="192"/>
                </a:cxn>
                <a:cxn ang="0">
                  <a:pos x="50" y="195"/>
                </a:cxn>
                <a:cxn ang="0">
                  <a:pos x="42" y="197"/>
                </a:cxn>
                <a:cxn ang="0">
                  <a:pos x="34" y="202"/>
                </a:cxn>
                <a:cxn ang="0">
                  <a:pos x="24" y="205"/>
                </a:cxn>
                <a:cxn ang="0">
                  <a:pos x="12" y="211"/>
                </a:cxn>
                <a:cxn ang="0">
                  <a:pos x="0" y="215"/>
                </a:cxn>
                <a:cxn ang="0">
                  <a:pos x="0" y="0"/>
                </a:cxn>
                <a:cxn ang="0">
                  <a:pos x="310" y="128"/>
                </a:cxn>
                <a:cxn ang="0">
                  <a:pos x="310" y="652"/>
                </a:cxn>
                <a:cxn ang="0">
                  <a:pos x="53" y="533"/>
                </a:cxn>
              </a:cxnLst>
              <a:rect l="0" t="0" r="r" b="b"/>
              <a:pathLst>
                <a:path w="310" h="652">
                  <a:moveTo>
                    <a:pt x="53" y="533"/>
                  </a:moveTo>
                  <a:lnTo>
                    <a:pt x="175" y="465"/>
                  </a:lnTo>
                  <a:lnTo>
                    <a:pt x="173" y="467"/>
                  </a:lnTo>
                  <a:lnTo>
                    <a:pt x="194" y="455"/>
                  </a:lnTo>
                  <a:lnTo>
                    <a:pt x="213" y="438"/>
                  </a:lnTo>
                  <a:lnTo>
                    <a:pt x="227" y="417"/>
                  </a:lnTo>
                  <a:lnTo>
                    <a:pt x="237" y="393"/>
                  </a:lnTo>
                  <a:lnTo>
                    <a:pt x="243" y="368"/>
                  </a:lnTo>
                  <a:lnTo>
                    <a:pt x="244" y="340"/>
                  </a:lnTo>
                  <a:lnTo>
                    <a:pt x="240" y="311"/>
                  </a:lnTo>
                  <a:lnTo>
                    <a:pt x="231" y="282"/>
                  </a:lnTo>
                  <a:lnTo>
                    <a:pt x="224" y="267"/>
                  </a:lnTo>
                  <a:lnTo>
                    <a:pt x="216" y="252"/>
                  </a:lnTo>
                  <a:lnTo>
                    <a:pt x="207" y="240"/>
                  </a:lnTo>
                  <a:lnTo>
                    <a:pt x="197" y="227"/>
                  </a:lnTo>
                  <a:lnTo>
                    <a:pt x="185" y="217"/>
                  </a:lnTo>
                  <a:lnTo>
                    <a:pt x="174" y="207"/>
                  </a:lnTo>
                  <a:lnTo>
                    <a:pt x="161" y="199"/>
                  </a:lnTo>
                  <a:lnTo>
                    <a:pt x="147" y="192"/>
                  </a:lnTo>
                  <a:lnTo>
                    <a:pt x="137" y="188"/>
                  </a:lnTo>
                  <a:lnTo>
                    <a:pt x="125" y="185"/>
                  </a:lnTo>
                  <a:lnTo>
                    <a:pt x="114" y="183"/>
                  </a:lnTo>
                  <a:lnTo>
                    <a:pt x="103" y="182"/>
                  </a:lnTo>
                  <a:lnTo>
                    <a:pt x="92" y="182"/>
                  </a:lnTo>
                  <a:lnTo>
                    <a:pt x="82" y="184"/>
                  </a:lnTo>
                  <a:lnTo>
                    <a:pt x="71" y="187"/>
                  </a:lnTo>
                  <a:lnTo>
                    <a:pt x="61" y="190"/>
                  </a:lnTo>
                  <a:lnTo>
                    <a:pt x="60" y="190"/>
                  </a:lnTo>
                  <a:lnTo>
                    <a:pt x="56" y="192"/>
                  </a:lnTo>
                  <a:lnTo>
                    <a:pt x="50" y="195"/>
                  </a:lnTo>
                  <a:lnTo>
                    <a:pt x="42" y="197"/>
                  </a:lnTo>
                  <a:lnTo>
                    <a:pt x="34" y="202"/>
                  </a:lnTo>
                  <a:lnTo>
                    <a:pt x="24" y="205"/>
                  </a:lnTo>
                  <a:lnTo>
                    <a:pt x="12" y="211"/>
                  </a:lnTo>
                  <a:lnTo>
                    <a:pt x="0" y="215"/>
                  </a:lnTo>
                  <a:lnTo>
                    <a:pt x="0" y="0"/>
                  </a:lnTo>
                  <a:lnTo>
                    <a:pt x="310" y="128"/>
                  </a:lnTo>
                  <a:lnTo>
                    <a:pt x="310" y="652"/>
                  </a:lnTo>
                  <a:lnTo>
                    <a:pt x="53" y="533"/>
                  </a:lnTo>
                  <a:close/>
                </a:path>
              </a:pathLst>
            </a:custGeom>
            <a:solidFill>
              <a:srgbClr val="FFFFFF"/>
            </a:solidFill>
            <a:ln w="9525">
              <a:noFill/>
              <a:round/>
              <a:headEnd/>
              <a:tailEnd/>
            </a:ln>
          </p:spPr>
          <p:txBody>
            <a:bodyPr/>
            <a:lstStyle/>
            <a:p>
              <a:endParaRPr lang="en-US"/>
            </a:p>
          </p:txBody>
        </p:sp>
      </p:grpSp>
      <p:pic>
        <p:nvPicPr>
          <p:cNvPr id="2059" name="Picture 11" descr="C:\My Documents\Pace University\Fall 2001\Emerging IT\Instructor Negotiated\BioMetrics\images\Check_suitcase.jpg"/>
          <p:cNvPicPr>
            <a:picLocks noChangeAspect="1" noChangeArrowheads="1"/>
          </p:cNvPicPr>
          <p:nvPr/>
        </p:nvPicPr>
        <p:blipFill>
          <a:blip r:embed="rId2" cstate="print"/>
          <a:srcRect/>
          <a:stretch>
            <a:fillRect/>
          </a:stretch>
        </p:blipFill>
        <p:spPr bwMode="auto">
          <a:xfrm>
            <a:off x="1219200" y="2438400"/>
            <a:ext cx="3013075" cy="3733800"/>
          </a:xfrm>
          <a:prstGeom prst="rect">
            <a:avLst/>
          </a:prstGeom>
          <a:noFill/>
        </p:spPr>
      </p:pic>
      <p:pic>
        <p:nvPicPr>
          <p:cNvPr id="2075" name="Picture 27"/>
          <p:cNvPicPr>
            <a:picLocks noChangeAspect="1" noChangeArrowheads="1"/>
          </p:cNvPicPr>
          <p:nvPr/>
        </p:nvPicPr>
        <p:blipFill>
          <a:blip r:embed="rId3" cstate="print"/>
          <a:srcRect/>
          <a:stretch>
            <a:fillRect/>
          </a:stretch>
        </p:blipFill>
        <p:spPr bwMode="auto">
          <a:xfrm>
            <a:off x="7696200" y="3429000"/>
            <a:ext cx="990600" cy="788988"/>
          </a:xfrm>
          <a:prstGeom prst="rect">
            <a:avLst/>
          </a:prstGeom>
          <a:noFill/>
          <a:ln w="9525">
            <a:noFill/>
            <a:miter lim="800000"/>
            <a:headEnd/>
            <a:tailEnd/>
          </a:ln>
          <a:effectLst/>
        </p:spPr>
      </p:pic>
      <p:sp>
        <p:nvSpPr>
          <p:cNvPr id="2076" name="Line 28"/>
          <p:cNvSpPr>
            <a:spLocks noChangeShapeType="1"/>
          </p:cNvSpPr>
          <p:nvPr/>
        </p:nvSpPr>
        <p:spPr bwMode="auto">
          <a:xfrm>
            <a:off x="6705600" y="1600200"/>
            <a:ext cx="1143000" cy="1752600"/>
          </a:xfrm>
          <a:prstGeom prst="line">
            <a:avLst/>
          </a:prstGeom>
          <a:noFill/>
          <a:ln w="57150">
            <a:solidFill>
              <a:schemeClr val="tx1"/>
            </a:solidFill>
            <a:round/>
            <a:headEnd/>
            <a:tailEnd type="triangle" w="med" len="med"/>
          </a:ln>
          <a:effectLst/>
        </p:spPr>
        <p:txBody>
          <a:bodyPr/>
          <a:lstStyle/>
          <a:p>
            <a:endParaRPr lang="en-US"/>
          </a:p>
        </p:txBody>
      </p:sp>
      <p:sp>
        <p:nvSpPr>
          <p:cNvPr id="2079" name="Rectangle 31"/>
          <p:cNvSpPr>
            <a:spLocks noChangeArrowheads="1"/>
          </p:cNvSpPr>
          <p:nvPr/>
        </p:nvSpPr>
        <p:spPr bwMode="auto">
          <a:xfrm>
            <a:off x="990600" y="0"/>
            <a:ext cx="7772400" cy="1143000"/>
          </a:xfrm>
          <a:prstGeom prst="rect">
            <a:avLst/>
          </a:prstGeom>
          <a:noFill/>
          <a:ln w="9525">
            <a:noFill/>
            <a:miter lim="800000"/>
            <a:headEnd/>
            <a:tailEnd/>
          </a:ln>
          <a:effectLst>
            <a:outerShdw dist="35921" dir="2700000" algn="ctr" rotWithShape="0">
              <a:schemeClr val="bg2"/>
            </a:outerShdw>
          </a:effectLst>
        </p:spPr>
        <p:txBody>
          <a:bodyPr anchor="ctr"/>
          <a:lstStyle/>
          <a:p>
            <a:pPr algn="ctr"/>
            <a:r>
              <a:rPr lang="en-US" sz="2800">
                <a:solidFill>
                  <a:srgbClr val="000066"/>
                </a:solidFill>
                <a:effectLst>
                  <a:outerShdw blurRad="38100" dist="38100" dir="2700000" algn="tl">
                    <a:srgbClr val="C0C0C0"/>
                  </a:outerShdw>
                </a:effectLst>
                <a:latin typeface="Eras Ultra ITC" pitchFamily="34" charset="0"/>
              </a:rPr>
              <a:t>FACE RECOGNITION USAGE IN AIRPORTS TO COUNTER TERRORISM</a:t>
            </a:r>
          </a:p>
        </p:txBody>
      </p:sp>
      <p:grpSp>
        <p:nvGrpSpPr>
          <p:cNvPr id="2080" name="Group 32"/>
          <p:cNvGrpSpPr>
            <a:grpSpLocks/>
          </p:cNvGrpSpPr>
          <p:nvPr/>
        </p:nvGrpSpPr>
        <p:grpSpPr bwMode="auto">
          <a:xfrm>
            <a:off x="3733800" y="1447800"/>
            <a:ext cx="2057400" cy="1600200"/>
            <a:chOff x="2352" y="912"/>
            <a:chExt cx="1296" cy="1008"/>
          </a:xfrm>
        </p:grpSpPr>
        <p:sp>
          <p:nvSpPr>
            <p:cNvPr id="2077" name="Line 29"/>
            <p:cNvSpPr>
              <a:spLocks noChangeShapeType="1"/>
            </p:cNvSpPr>
            <p:nvPr/>
          </p:nvSpPr>
          <p:spPr bwMode="auto">
            <a:xfrm flipH="1">
              <a:off x="2592" y="1104"/>
              <a:ext cx="1056" cy="816"/>
            </a:xfrm>
            <a:prstGeom prst="line">
              <a:avLst/>
            </a:prstGeom>
            <a:noFill/>
            <a:ln w="38100">
              <a:solidFill>
                <a:schemeClr val="tx1"/>
              </a:solidFill>
              <a:round/>
              <a:headEnd/>
              <a:tailEnd/>
            </a:ln>
            <a:effectLst/>
          </p:spPr>
          <p:txBody>
            <a:bodyPr/>
            <a:lstStyle/>
            <a:p>
              <a:endParaRPr lang="en-US"/>
            </a:p>
          </p:txBody>
        </p:sp>
        <p:sp>
          <p:nvSpPr>
            <p:cNvPr id="2078" name="Line 30"/>
            <p:cNvSpPr>
              <a:spLocks noChangeShapeType="1"/>
            </p:cNvSpPr>
            <p:nvPr/>
          </p:nvSpPr>
          <p:spPr bwMode="auto">
            <a:xfrm flipH="1">
              <a:off x="2352" y="912"/>
              <a:ext cx="1152" cy="624"/>
            </a:xfrm>
            <a:prstGeom prst="line">
              <a:avLst/>
            </a:prstGeom>
            <a:noFill/>
            <a:ln w="38100">
              <a:solidFill>
                <a:schemeClr val="tx1"/>
              </a:solidFill>
              <a:round/>
              <a:headEnd/>
              <a:tailEnd/>
            </a:ln>
            <a:effectLst/>
          </p:spPr>
          <p:txBody>
            <a:bodyPr/>
            <a:lstStyle/>
            <a:p>
              <a:endParaRPr lang="en-US"/>
            </a:p>
          </p:txBody>
        </p:sp>
      </p:grpSp>
      <p:sp>
        <p:nvSpPr>
          <p:cNvPr id="2081" name="Text Box 33"/>
          <p:cNvSpPr txBox="1">
            <a:spLocks noChangeArrowheads="1"/>
          </p:cNvSpPr>
          <p:nvPr/>
        </p:nvSpPr>
        <p:spPr bwMode="auto">
          <a:xfrm>
            <a:off x="7250113" y="1951038"/>
            <a:ext cx="1436687" cy="639762"/>
          </a:xfrm>
          <a:prstGeom prst="rect">
            <a:avLst/>
          </a:prstGeom>
          <a:noFill/>
          <a:ln w="9525">
            <a:noFill/>
            <a:miter lim="800000"/>
            <a:headEnd/>
            <a:tailEnd/>
          </a:ln>
          <a:effectLst/>
        </p:spPr>
        <p:txBody>
          <a:bodyPr wrap="none">
            <a:spAutoFit/>
          </a:bodyPr>
          <a:lstStyle/>
          <a:p>
            <a:pPr algn="ctr"/>
            <a:r>
              <a:rPr lang="en-US" sz="1200" b="1">
                <a:latin typeface="Arial Rounded MT Bold" pitchFamily="34" charset="0"/>
              </a:rPr>
              <a:t>Image is sent to </a:t>
            </a:r>
          </a:p>
          <a:p>
            <a:pPr algn="ctr"/>
            <a:r>
              <a:rPr lang="en-US" sz="1200" b="1">
                <a:latin typeface="Arial Rounded MT Bold" pitchFamily="34" charset="0"/>
              </a:rPr>
              <a:t>computer</a:t>
            </a:r>
          </a:p>
          <a:p>
            <a:pPr algn="ctr"/>
            <a:r>
              <a:rPr lang="en-US" sz="1200" b="1">
                <a:latin typeface="Arial Rounded MT Bold" pitchFamily="34" charset="0"/>
              </a:rPr>
              <a:t>for manipulation.</a:t>
            </a:r>
          </a:p>
        </p:txBody>
      </p:sp>
      <p:sp>
        <p:nvSpPr>
          <p:cNvPr id="2082" name="AutoShape 34"/>
          <p:cNvSpPr>
            <a:spLocks noChangeArrowheads="1"/>
          </p:cNvSpPr>
          <p:nvPr/>
        </p:nvSpPr>
        <p:spPr bwMode="auto">
          <a:xfrm rot="-2402710">
            <a:off x="2286000" y="1447800"/>
            <a:ext cx="1371600" cy="1219200"/>
          </a:xfrm>
          <a:prstGeom prst="downArrowCallout">
            <a:avLst>
              <a:gd name="adj1" fmla="val 12208"/>
              <a:gd name="adj2" fmla="val 28125"/>
              <a:gd name="adj3" fmla="val 11528"/>
              <a:gd name="adj4" fmla="val 60421"/>
            </a:avLst>
          </a:prstGeom>
          <a:solidFill>
            <a:schemeClr val="folHlink"/>
          </a:solidFill>
          <a:ln w="9525">
            <a:solidFill>
              <a:schemeClr val="tx1"/>
            </a:solidFill>
            <a:miter lim="800000"/>
            <a:headEnd/>
            <a:tailEnd/>
          </a:ln>
          <a:effectLst/>
        </p:spPr>
        <p:txBody>
          <a:bodyPr wrap="none" anchor="ctr"/>
          <a:lstStyle/>
          <a:p>
            <a:pPr algn="ctr"/>
            <a:r>
              <a:rPr lang="en-US" sz="1600"/>
              <a:t>Hi I am</a:t>
            </a:r>
          </a:p>
          <a:p>
            <a:pPr algn="ctr"/>
            <a:r>
              <a:rPr lang="en-US" sz="1600"/>
              <a:t>Dr. Larry Bliss</a:t>
            </a:r>
          </a:p>
        </p:txBody>
      </p:sp>
      <p:sp>
        <p:nvSpPr>
          <p:cNvPr id="28" name="TextBox 27"/>
          <p:cNvSpPr txBox="1"/>
          <p:nvPr/>
        </p:nvSpPr>
        <p:spPr>
          <a:xfrm>
            <a:off x="6172200" y="6248400"/>
            <a:ext cx="2819400" cy="457200"/>
          </a:xfrm>
          <a:prstGeom prst="rect">
            <a:avLst/>
          </a:prstGeom>
          <a:solidFill>
            <a:schemeClr val="bg1"/>
          </a:solidFill>
        </p:spPr>
        <p:txBody>
          <a:bodyPr wrap="squar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1000"/>
                                  </p:stCondLst>
                                  <p:childTnLst>
                                    <p:set>
                                      <p:cBhvr>
                                        <p:cTn id="6" dur="1" fill="hold">
                                          <p:stCondLst>
                                            <p:cond delay="0"/>
                                          </p:stCondLst>
                                        </p:cTn>
                                        <p:tgtEl>
                                          <p:spTgt spid="2059"/>
                                        </p:tgtEl>
                                        <p:attrNameLst>
                                          <p:attrName>style.visibility</p:attrName>
                                        </p:attrNameLst>
                                      </p:cBhvr>
                                      <p:to>
                                        <p:strVal val="visible"/>
                                      </p:to>
                                    </p:set>
                                    <p:animEffect transition="in" filter="dissolve">
                                      <p:cBhvr>
                                        <p:cTn id="7" dur="500"/>
                                        <p:tgtEl>
                                          <p:spTgt spid="2059"/>
                                        </p:tgtEl>
                                      </p:cBhvr>
                                    </p:animEffect>
                                  </p:childTnLst>
                                </p:cTn>
                              </p:par>
                            </p:childTnLst>
                          </p:cTn>
                        </p:par>
                        <p:par>
                          <p:cTn id="8" fill="hold">
                            <p:stCondLst>
                              <p:cond delay="1500"/>
                            </p:stCondLst>
                            <p:childTnLst>
                              <p:par>
                                <p:cTn id="9" presetID="9" presetClass="entr" presetSubtype="0" fill="hold" nodeType="afterEffect">
                                  <p:stCondLst>
                                    <p:cond delay="1000"/>
                                  </p:stCondLst>
                                  <p:childTnLst>
                                    <p:set>
                                      <p:cBhvr>
                                        <p:cTn id="10" dur="1" fill="hold">
                                          <p:stCondLst>
                                            <p:cond delay="0"/>
                                          </p:stCondLst>
                                        </p:cTn>
                                        <p:tgtEl>
                                          <p:spTgt spid="2074"/>
                                        </p:tgtEl>
                                        <p:attrNameLst>
                                          <p:attrName>style.visibility</p:attrName>
                                        </p:attrNameLst>
                                      </p:cBhvr>
                                      <p:to>
                                        <p:strVal val="visible"/>
                                      </p:to>
                                    </p:set>
                                    <p:animEffect transition="in" filter="dissolve">
                                      <p:cBhvr>
                                        <p:cTn id="11" dur="500"/>
                                        <p:tgtEl>
                                          <p:spTgt spid="2074"/>
                                        </p:tgtEl>
                                      </p:cBhvr>
                                    </p:animEffect>
                                  </p:childTnLst>
                                </p:cTn>
                              </p:par>
                            </p:childTnLst>
                          </p:cTn>
                        </p:par>
                        <p:par>
                          <p:cTn id="12" fill="hold">
                            <p:stCondLst>
                              <p:cond delay="3000"/>
                            </p:stCondLst>
                            <p:childTnLst>
                              <p:par>
                                <p:cTn id="13" presetID="9" presetClass="entr" presetSubtype="0" fill="hold" nodeType="afterEffect">
                                  <p:stCondLst>
                                    <p:cond delay="4000"/>
                                  </p:stCondLst>
                                  <p:childTnLst>
                                    <p:set>
                                      <p:cBhvr>
                                        <p:cTn id="14" dur="1" fill="hold">
                                          <p:stCondLst>
                                            <p:cond delay="0"/>
                                          </p:stCondLst>
                                        </p:cTn>
                                        <p:tgtEl>
                                          <p:spTgt spid="2080"/>
                                        </p:tgtEl>
                                        <p:attrNameLst>
                                          <p:attrName>style.visibility</p:attrName>
                                        </p:attrNameLst>
                                      </p:cBhvr>
                                      <p:to>
                                        <p:strVal val="visible"/>
                                      </p:to>
                                    </p:set>
                                    <p:animEffect transition="in" filter="dissolve">
                                      <p:cBhvr>
                                        <p:cTn id="15" dur="500"/>
                                        <p:tgtEl>
                                          <p:spTgt spid="2080"/>
                                        </p:tgtEl>
                                      </p:cBhvr>
                                    </p:animEffect>
                                  </p:childTnLst>
                                </p:cTn>
                              </p:par>
                            </p:childTnLst>
                          </p:cTn>
                        </p:par>
                        <p:par>
                          <p:cTn id="16" fill="hold">
                            <p:stCondLst>
                              <p:cond delay="7500"/>
                            </p:stCondLst>
                            <p:childTnLst>
                              <p:par>
                                <p:cTn id="17" presetID="9" presetClass="entr" presetSubtype="0" fill="hold" grpId="0" nodeType="afterEffect">
                                  <p:stCondLst>
                                    <p:cond delay="1000"/>
                                  </p:stCondLst>
                                  <p:childTnLst>
                                    <p:set>
                                      <p:cBhvr>
                                        <p:cTn id="18" dur="1" fill="hold">
                                          <p:stCondLst>
                                            <p:cond delay="0"/>
                                          </p:stCondLst>
                                        </p:cTn>
                                        <p:tgtEl>
                                          <p:spTgt spid="2076"/>
                                        </p:tgtEl>
                                        <p:attrNameLst>
                                          <p:attrName>style.visibility</p:attrName>
                                        </p:attrNameLst>
                                      </p:cBhvr>
                                      <p:to>
                                        <p:strVal val="visible"/>
                                      </p:to>
                                    </p:set>
                                    <p:animEffect transition="in" filter="dissolve">
                                      <p:cBhvr>
                                        <p:cTn id="19" dur="500"/>
                                        <p:tgtEl>
                                          <p:spTgt spid="2076"/>
                                        </p:tgtEl>
                                      </p:cBhvr>
                                    </p:animEffect>
                                  </p:childTnLst>
                                </p:cTn>
                              </p:par>
                            </p:childTnLst>
                          </p:cTn>
                        </p:par>
                        <p:par>
                          <p:cTn id="20" fill="hold">
                            <p:stCondLst>
                              <p:cond delay="9000"/>
                            </p:stCondLst>
                            <p:childTnLst>
                              <p:par>
                                <p:cTn id="21" presetID="9" presetClass="entr" presetSubtype="0" fill="hold" nodeType="afterEffect">
                                  <p:stCondLst>
                                    <p:cond delay="1000"/>
                                  </p:stCondLst>
                                  <p:childTnLst>
                                    <p:set>
                                      <p:cBhvr>
                                        <p:cTn id="22" dur="1" fill="hold">
                                          <p:stCondLst>
                                            <p:cond delay="0"/>
                                          </p:stCondLst>
                                        </p:cTn>
                                        <p:tgtEl>
                                          <p:spTgt spid="2075"/>
                                        </p:tgtEl>
                                        <p:attrNameLst>
                                          <p:attrName>style.visibility</p:attrName>
                                        </p:attrNameLst>
                                      </p:cBhvr>
                                      <p:to>
                                        <p:strVal val="visible"/>
                                      </p:to>
                                    </p:set>
                                    <p:animEffect transition="in" filter="dissolve">
                                      <p:cBhvr>
                                        <p:cTn id="23" dur="500"/>
                                        <p:tgtEl>
                                          <p:spTgt spid="2075"/>
                                        </p:tgtEl>
                                      </p:cBhvr>
                                    </p:animEffect>
                                  </p:childTnLst>
                                </p:cTn>
                              </p:par>
                            </p:childTnLst>
                          </p:cTn>
                        </p:par>
                        <p:par>
                          <p:cTn id="24" fill="hold">
                            <p:stCondLst>
                              <p:cond delay="10500"/>
                            </p:stCondLst>
                            <p:childTnLst>
                              <p:par>
                                <p:cTn id="25" presetID="9" presetClass="entr" presetSubtype="0" fill="hold" grpId="0" nodeType="afterEffect">
                                  <p:stCondLst>
                                    <p:cond delay="3000"/>
                                  </p:stCondLst>
                                  <p:childTnLst>
                                    <p:set>
                                      <p:cBhvr>
                                        <p:cTn id="26" dur="1" fill="hold">
                                          <p:stCondLst>
                                            <p:cond delay="0"/>
                                          </p:stCondLst>
                                        </p:cTn>
                                        <p:tgtEl>
                                          <p:spTgt spid="2081"/>
                                        </p:tgtEl>
                                        <p:attrNameLst>
                                          <p:attrName>style.visibility</p:attrName>
                                        </p:attrNameLst>
                                      </p:cBhvr>
                                      <p:to>
                                        <p:strVal val="visible"/>
                                      </p:to>
                                    </p:set>
                                    <p:animEffect transition="in" filter="dissolve">
                                      <p:cBhvr>
                                        <p:cTn id="27" dur="500"/>
                                        <p:tgtEl>
                                          <p:spTgt spid="2081"/>
                                        </p:tgtEl>
                                      </p:cBhvr>
                                    </p:animEffect>
                                  </p:childTnLst>
                                </p:cTn>
                              </p:par>
                            </p:childTnLst>
                          </p:cTn>
                        </p:par>
                        <p:par>
                          <p:cTn id="28" fill="hold">
                            <p:stCondLst>
                              <p:cond delay="14000"/>
                            </p:stCondLst>
                            <p:childTnLst>
                              <p:par>
                                <p:cTn id="29" presetID="2" presetClass="entr" presetSubtype="9" fill="hold" grpId="0" nodeType="afterEffect">
                                  <p:stCondLst>
                                    <p:cond delay="6000"/>
                                  </p:stCondLst>
                                  <p:childTnLst>
                                    <p:set>
                                      <p:cBhvr>
                                        <p:cTn id="30" dur="1" fill="hold">
                                          <p:stCondLst>
                                            <p:cond delay="0"/>
                                          </p:stCondLst>
                                        </p:cTn>
                                        <p:tgtEl>
                                          <p:spTgt spid="2082"/>
                                        </p:tgtEl>
                                        <p:attrNameLst>
                                          <p:attrName>style.visibility</p:attrName>
                                        </p:attrNameLst>
                                      </p:cBhvr>
                                      <p:to>
                                        <p:strVal val="visible"/>
                                      </p:to>
                                    </p:set>
                                    <p:anim calcmode="lin" valueType="num">
                                      <p:cBhvr additive="base">
                                        <p:cTn id="31" dur="500" fill="hold"/>
                                        <p:tgtEl>
                                          <p:spTgt spid="2082"/>
                                        </p:tgtEl>
                                        <p:attrNameLst>
                                          <p:attrName>ppt_x</p:attrName>
                                        </p:attrNameLst>
                                      </p:cBhvr>
                                      <p:tavLst>
                                        <p:tav tm="0">
                                          <p:val>
                                            <p:strVal val="0-#ppt_w/2"/>
                                          </p:val>
                                        </p:tav>
                                        <p:tav tm="100000">
                                          <p:val>
                                            <p:strVal val="#ppt_x"/>
                                          </p:val>
                                        </p:tav>
                                      </p:tavLst>
                                    </p:anim>
                                    <p:anim calcmode="lin" valueType="num">
                                      <p:cBhvr additive="base">
                                        <p:cTn id="32" dur="500" fill="hold"/>
                                        <p:tgtEl>
                                          <p:spTgt spid="208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6" grpId="0" animBg="1"/>
      <p:bldP spid="2081" grpId="0" autoUpdateAnimBg="0"/>
      <p:bldP spid="2082"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cstate="print"/>
          <a:srcRect/>
          <a:stretch>
            <a:fillRect/>
          </a:stretch>
        </p:blipFill>
        <p:spPr bwMode="auto">
          <a:xfrm>
            <a:off x="2819400" y="1752600"/>
            <a:ext cx="3810000" cy="3530600"/>
          </a:xfrm>
          <a:prstGeom prst="rect">
            <a:avLst/>
          </a:prstGeom>
          <a:noFill/>
          <a:ln w="9525">
            <a:noFill/>
            <a:miter lim="800000"/>
            <a:headEnd/>
            <a:tailEnd/>
          </a:ln>
          <a:effectLst/>
        </p:spPr>
      </p:pic>
      <p:pic>
        <p:nvPicPr>
          <p:cNvPr id="4100" name="Picture 4" descr="C:\My Documents\Pace University\Fall 2001\Emerging IT\Instructor Negotiated\BioMetrics\images\bassett.jpg"/>
          <p:cNvPicPr>
            <a:picLocks noChangeAspect="1" noChangeArrowheads="1"/>
          </p:cNvPicPr>
          <p:nvPr/>
        </p:nvPicPr>
        <p:blipFill>
          <a:blip r:embed="rId3" cstate="print"/>
          <a:srcRect/>
          <a:stretch>
            <a:fillRect/>
          </a:stretch>
        </p:blipFill>
        <p:spPr bwMode="auto">
          <a:xfrm>
            <a:off x="3598863" y="2419350"/>
            <a:ext cx="1804987" cy="1306513"/>
          </a:xfrm>
          <a:prstGeom prst="rect">
            <a:avLst/>
          </a:prstGeom>
          <a:noFill/>
        </p:spPr>
      </p:pic>
      <p:sp>
        <p:nvSpPr>
          <p:cNvPr id="4103" name="Rectangle 7"/>
          <p:cNvSpPr>
            <a:spLocks noChangeArrowheads="1"/>
          </p:cNvSpPr>
          <p:nvPr/>
        </p:nvSpPr>
        <p:spPr bwMode="auto">
          <a:xfrm>
            <a:off x="990600" y="0"/>
            <a:ext cx="7772400" cy="1143000"/>
          </a:xfrm>
          <a:prstGeom prst="rect">
            <a:avLst/>
          </a:prstGeom>
          <a:noFill/>
          <a:ln w="9525">
            <a:noFill/>
            <a:miter lim="800000"/>
            <a:headEnd/>
            <a:tailEnd/>
          </a:ln>
          <a:effectLst>
            <a:outerShdw dist="35921" dir="2700000" algn="ctr" rotWithShape="0">
              <a:schemeClr val="bg2"/>
            </a:outerShdw>
          </a:effectLst>
        </p:spPr>
        <p:txBody>
          <a:bodyPr anchor="ctr"/>
          <a:lstStyle/>
          <a:p>
            <a:pPr algn="ctr"/>
            <a:r>
              <a:rPr lang="en-US" sz="2800">
                <a:solidFill>
                  <a:srgbClr val="000066"/>
                </a:solidFill>
                <a:effectLst>
                  <a:outerShdw blurRad="38100" dist="38100" dir="2700000" algn="tl">
                    <a:srgbClr val="C0C0C0"/>
                  </a:outerShdw>
                </a:effectLst>
                <a:latin typeface="Eras Ultra ITC" pitchFamily="34" charset="0"/>
              </a:rPr>
              <a:t>FACE RECOGNITION USAGE IN AIRPORTS TO COUNTER TERRORISM</a:t>
            </a:r>
          </a:p>
        </p:txBody>
      </p:sp>
      <p:sp>
        <p:nvSpPr>
          <p:cNvPr id="7" name="TextBox 6"/>
          <p:cNvSpPr txBox="1"/>
          <p:nvPr/>
        </p:nvSpPr>
        <p:spPr>
          <a:xfrm>
            <a:off x="6172200" y="6248400"/>
            <a:ext cx="2895600" cy="461665"/>
          </a:xfrm>
          <a:prstGeom prst="rect">
            <a:avLst/>
          </a:prstGeom>
          <a:solidFill>
            <a:schemeClr val="bg1"/>
          </a:solidFill>
        </p:spPr>
        <p:txBody>
          <a:bodyPr wrap="squar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1000"/>
                                  </p:stCondLst>
                                  <p:childTnLst>
                                    <p:set>
                                      <p:cBhvr>
                                        <p:cTn id="6" dur="1" fill="hold">
                                          <p:stCondLst>
                                            <p:cond delay="0"/>
                                          </p:stCondLst>
                                        </p:cTn>
                                        <p:tgtEl>
                                          <p:spTgt spid="4099"/>
                                        </p:tgtEl>
                                        <p:attrNameLst>
                                          <p:attrName>style.visibility</p:attrName>
                                        </p:attrNameLst>
                                      </p:cBhvr>
                                      <p:to>
                                        <p:strVal val="visible"/>
                                      </p:to>
                                    </p:set>
                                    <p:animEffect transition="in" filter="dissolve">
                                      <p:cBhvr>
                                        <p:cTn id="7" dur="500"/>
                                        <p:tgtEl>
                                          <p:spTgt spid="4099"/>
                                        </p:tgtEl>
                                      </p:cBhvr>
                                    </p:animEffect>
                                  </p:childTnLst>
                                </p:cTn>
                              </p:par>
                            </p:childTnLst>
                          </p:cTn>
                        </p:par>
                        <p:par>
                          <p:cTn id="8" fill="hold">
                            <p:stCondLst>
                              <p:cond delay="1500"/>
                            </p:stCondLst>
                            <p:childTnLst>
                              <p:par>
                                <p:cTn id="9" presetID="9" presetClass="entr" presetSubtype="0" fill="hold" nodeType="afterEffect">
                                  <p:stCondLst>
                                    <p:cond delay="2000"/>
                                  </p:stCondLst>
                                  <p:childTnLst>
                                    <p:set>
                                      <p:cBhvr>
                                        <p:cTn id="10" dur="1" fill="hold">
                                          <p:stCondLst>
                                            <p:cond delay="0"/>
                                          </p:stCondLst>
                                        </p:cTn>
                                        <p:tgtEl>
                                          <p:spTgt spid="4100"/>
                                        </p:tgtEl>
                                        <p:attrNameLst>
                                          <p:attrName>style.visibility</p:attrName>
                                        </p:attrNameLst>
                                      </p:cBhvr>
                                      <p:to>
                                        <p:strVal val="visible"/>
                                      </p:to>
                                    </p:set>
                                    <p:animEffect transition="in" filter="dissolve">
                                      <p:cBhvr>
                                        <p:cTn id="11"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p:cNvGrpSpPr>
            <a:grpSpLocks/>
          </p:cNvGrpSpPr>
          <p:nvPr/>
        </p:nvGrpSpPr>
        <p:grpSpPr bwMode="auto">
          <a:xfrm>
            <a:off x="2819400" y="1752600"/>
            <a:ext cx="3810000" cy="3530600"/>
            <a:chOff x="2400" y="912"/>
            <a:chExt cx="2111" cy="2032"/>
          </a:xfrm>
        </p:grpSpPr>
        <p:pic>
          <p:nvPicPr>
            <p:cNvPr id="5123" name="Picture 3"/>
            <p:cNvPicPr>
              <a:picLocks noChangeAspect="1" noChangeArrowheads="1"/>
            </p:cNvPicPr>
            <p:nvPr/>
          </p:nvPicPr>
          <p:blipFill>
            <a:blip r:embed="rId2" cstate="print"/>
            <a:srcRect/>
            <a:stretch>
              <a:fillRect/>
            </a:stretch>
          </p:blipFill>
          <p:spPr bwMode="auto">
            <a:xfrm>
              <a:off x="2400" y="912"/>
              <a:ext cx="2111" cy="2032"/>
            </a:xfrm>
            <a:prstGeom prst="rect">
              <a:avLst/>
            </a:prstGeom>
            <a:noFill/>
            <a:ln w="9525">
              <a:noFill/>
              <a:miter lim="800000"/>
              <a:headEnd/>
              <a:tailEnd/>
            </a:ln>
            <a:effectLst/>
          </p:spPr>
        </p:pic>
        <p:pic>
          <p:nvPicPr>
            <p:cNvPr id="5124" name="Picture 4" descr="C:\My Documents\Pace University\Fall 2001\Emerging IT\Instructor Negotiated\BioMetrics\images\bassett.jpg"/>
            <p:cNvPicPr>
              <a:picLocks noChangeAspect="1" noChangeArrowheads="1"/>
            </p:cNvPicPr>
            <p:nvPr/>
          </p:nvPicPr>
          <p:blipFill>
            <a:blip r:embed="rId3" cstate="print"/>
            <a:srcRect/>
            <a:stretch>
              <a:fillRect/>
            </a:stretch>
          </p:blipFill>
          <p:spPr bwMode="auto">
            <a:xfrm>
              <a:off x="2832" y="1296"/>
              <a:ext cx="1000" cy="752"/>
            </a:xfrm>
            <a:prstGeom prst="rect">
              <a:avLst/>
            </a:prstGeom>
            <a:noFill/>
          </p:spPr>
        </p:pic>
      </p:grpSp>
      <p:grpSp>
        <p:nvGrpSpPr>
          <p:cNvPr id="5146" name="Group 26"/>
          <p:cNvGrpSpPr>
            <a:grpSpLocks/>
          </p:cNvGrpSpPr>
          <p:nvPr/>
        </p:nvGrpSpPr>
        <p:grpSpPr bwMode="auto">
          <a:xfrm>
            <a:off x="4114800" y="2514600"/>
            <a:ext cx="685800" cy="914400"/>
            <a:chOff x="2592" y="1584"/>
            <a:chExt cx="432" cy="576"/>
          </a:xfrm>
        </p:grpSpPr>
        <p:grpSp>
          <p:nvGrpSpPr>
            <p:cNvPr id="5133" name="Group 13"/>
            <p:cNvGrpSpPr>
              <a:grpSpLocks/>
            </p:cNvGrpSpPr>
            <p:nvPr/>
          </p:nvGrpSpPr>
          <p:grpSpPr bwMode="auto">
            <a:xfrm>
              <a:off x="2592" y="1584"/>
              <a:ext cx="432" cy="576"/>
              <a:chOff x="2592" y="1584"/>
              <a:chExt cx="432" cy="576"/>
            </a:xfrm>
          </p:grpSpPr>
          <p:sp>
            <p:nvSpPr>
              <p:cNvPr id="5125" name="Oval 5"/>
              <p:cNvSpPr>
                <a:spLocks noChangeArrowheads="1"/>
              </p:cNvSpPr>
              <p:nvPr/>
            </p:nvSpPr>
            <p:spPr bwMode="auto">
              <a:xfrm>
                <a:off x="2592" y="1584"/>
                <a:ext cx="432" cy="576"/>
              </a:xfrm>
              <a:prstGeom prst="ellipse">
                <a:avLst/>
              </a:prstGeom>
              <a:noFill/>
              <a:ln w="28575">
                <a:solidFill>
                  <a:schemeClr val="tx1"/>
                </a:solidFill>
                <a:round/>
                <a:headEnd/>
                <a:tailEnd/>
              </a:ln>
              <a:effectLst/>
            </p:spPr>
            <p:txBody>
              <a:bodyPr wrap="none" anchor="ctr"/>
              <a:lstStyle/>
              <a:p>
                <a:endParaRPr lang="en-US"/>
              </a:p>
            </p:txBody>
          </p:sp>
          <p:sp>
            <p:nvSpPr>
              <p:cNvPr id="5126" name="Rectangle 6"/>
              <p:cNvSpPr>
                <a:spLocks noChangeArrowheads="1"/>
              </p:cNvSpPr>
              <p:nvPr/>
            </p:nvSpPr>
            <p:spPr bwMode="auto">
              <a:xfrm>
                <a:off x="2688" y="1776"/>
                <a:ext cx="48" cy="48"/>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5128" name="Rectangle 8"/>
              <p:cNvSpPr>
                <a:spLocks noChangeArrowheads="1"/>
              </p:cNvSpPr>
              <p:nvPr/>
            </p:nvSpPr>
            <p:spPr bwMode="auto">
              <a:xfrm>
                <a:off x="2880" y="1776"/>
                <a:ext cx="48" cy="48"/>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5129" name="Rectangle 9"/>
              <p:cNvSpPr>
                <a:spLocks noChangeArrowheads="1"/>
              </p:cNvSpPr>
              <p:nvPr/>
            </p:nvSpPr>
            <p:spPr bwMode="auto">
              <a:xfrm>
                <a:off x="2784" y="2064"/>
                <a:ext cx="48" cy="48"/>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5130" name="Rectangle 10"/>
              <p:cNvSpPr>
                <a:spLocks noChangeArrowheads="1"/>
              </p:cNvSpPr>
              <p:nvPr/>
            </p:nvSpPr>
            <p:spPr bwMode="auto">
              <a:xfrm>
                <a:off x="2784" y="1632"/>
                <a:ext cx="48" cy="48"/>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5131" name="Rectangle 11"/>
              <p:cNvSpPr>
                <a:spLocks noChangeArrowheads="1"/>
              </p:cNvSpPr>
              <p:nvPr/>
            </p:nvSpPr>
            <p:spPr bwMode="auto">
              <a:xfrm>
                <a:off x="2928" y="1968"/>
                <a:ext cx="48" cy="48"/>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5132" name="Rectangle 12"/>
              <p:cNvSpPr>
                <a:spLocks noChangeArrowheads="1"/>
              </p:cNvSpPr>
              <p:nvPr/>
            </p:nvSpPr>
            <p:spPr bwMode="auto">
              <a:xfrm>
                <a:off x="2640" y="1968"/>
                <a:ext cx="48" cy="48"/>
              </a:xfrm>
              <a:prstGeom prst="rect">
                <a:avLst/>
              </a:prstGeom>
              <a:solidFill>
                <a:schemeClr val="bg1"/>
              </a:solidFill>
              <a:ln w="9525">
                <a:solidFill>
                  <a:schemeClr val="tx1"/>
                </a:solidFill>
                <a:miter lim="800000"/>
                <a:headEnd/>
                <a:tailEnd/>
              </a:ln>
              <a:effectLst/>
            </p:spPr>
            <p:txBody>
              <a:bodyPr wrap="none" anchor="ctr"/>
              <a:lstStyle/>
              <a:p>
                <a:endParaRPr lang="en-US"/>
              </a:p>
            </p:txBody>
          </p:sp>
        </p:grpSp>
        <p:sp>
          <p:nvSpPr>
            <p:cNvPr id="5134" name="Line 14"/>
            <p:cNvSpPr>
              <a:spLocks noChangeShapeType="1"/>
            </p:cNvSpPr>
            <p:nvPr/>
          </p:nvSpPr>
          <p:spPr bwMode="auto">
            <a:xfrm>
              <a:off x="2640" y="1728"/>
              <a:ext cx="48" cy="48"/>
            </a:xfrm>
            <a:prstGeom prst="line">
              <a:avLst/>
            </a:prstGeom>
            <a:noFill/>
            <a:ln w="9525">
              <a:solidFill>
                <a:schemeClr val="tx1"/>
              </a:solidFill>
              <a:round/>
              <a:headEnd/>
              <a:tailEnd/>
            </a:ln>
            <a:effectLst/>
          </p:spPr>
          <p:txBody>
            <a:bodyPr/>
            <a:lstStyle/>
            <a:p>
              <a:endParaRPr lang="en-US"/>
            </a:p>
          </p:txBody>
        </p:sp>
        <p:sp>
          <p:nvSpPr>
            <p:cNvPr id="5136" name="Line 16"/>
            <p:cNvSpPr>
              <a:spLocks noChangeShapeType="1"/>
            </p:cNvSpPr>
            <p:nvPr/>
          </p:nvSpPr>
          <p:spPr bwMode="auto">
            <a:xfrm flipV="1">
              <a:off x="2812" y="1584"/>
              <a:ext cx="0" cy="48"/>
            </a:xfrm>
            <a:prstGeom prst="line">
              <a:avLst/>
            </a:prstGeom>
            <a:noFill/>
            <a:ln w="9525">
              <a:solidFill>
                <a:schemeClr val="tx1"/>
              </a:solidFill>
              <a:round/>
              <a:headEnd/>
              <a:tailEnd/>
            </a:ln>
            <a:effectLst/>
          </p:spPr>
          <p:txBody>
            <a:bodyPr/>
            <a:lstStyle/>
            <a:p>
              <a:endParaRPr lang="en-US"/>
            </a:p>
          </p:txBody>
        </p:sp>
        <p:sp>
          <p:nvSpPr>
            <p:cNvPr id="5137" name="Line 17"/>
            <p:cNvSpPr>
              <a:spLocks noChangeShapeType="1"/>
            </p:cNvSpPr>
            <p:nvPr/>
          </p:nvSpPr>
          <p:spPr bwMode="auto">
            <a:xfrm flipV="1">
              <a:off x="2928" y="1728"/>
              <a:ext cx="48" cy="48"/>
            </a:xfrm>
            <a:prstGeom prst="line">
              <a:avLst/>
            </a:prstGeom>
            <a:noFill/>
            <a:ln w="9525">
              <a:solidFill>
                <a:schemeClr val="tx1"/>
              </a:solidFill>
              <a:round/>
              <a:headEnd/>
              <a:tailEnd/>
            </a:ln>
            <a:effectLst/>
          </p:spPr>
          <p:txBody>
            <a:bodyPr/>
            <a:lstStyle/>
            <a:p>
              <a:endParaRPr lang="en-US"/>
            </a:p>
          </p:txBody>
        </p:sp>
        <p:sp>
          <p:nvSpPr>
            <p:cNvPr id="5138" name="Line 18"/>
            <p:cNvSpPr>
              <a:spLocks noChangeShapeType="1"/>
            </p:cNvSpPr>
            <p:nvPr/>
          </p:nvSpPr>
          <p:spPr bwMode="auto">
            <a:xfrm flipV="1">
              <a:off x="2812" y="2112"/>
              <a:ext cx="0" cy="48"/>
            </a:xfrm>
            <a:prstGeom prst="line">
              <a:avLst/>
            </a:prstGeom>
            <a:noFill/>
            <a:ln w="9525">
              <a:solidFill>
                <a:schemeClr val="tx1"/>
              </a:solidFill>
              <a:round/>
              <a:headEnd/>
              <a:tailEnd/>
            </a:ln>
            <a:effectLst/>
          </p:spPr>
          <p:txBody>
            <a:bodyPr/>
            <a:lstStyle/>
            <a:p>
              <a:endParaRPr lang="en-US"/>
            </a:p>
          </p:txBody>
        </p:sp>
        <p:sp>
          <p:nvSpPr>
            <p:cNvPr id="5140" name="Line 20"/>
            <p:cNvSpPr>
              <a:spLocks noChangeShapeType="1"/>
            </p:cNvSpPr>
            <p:nvPr/>
          </p:nvSpPr>
          <p:spPr bwMode="auto">
            <a:xfrm>
              <a:off x="2976" y="2016"/>
              <a:ext cx="0" cy="0"/>
            </a:xfrm>
            <a:prstGeom prst="line">
              <a:avLst/>
            </a:prstGeom>
            <a:noFill/>
            <a:ln w="9525">
              <a:solidFill>
                <a:schemeClr val="tx1"/>
              </a:solidFill>
              <a:round/>
              <a:headEnd/>
              <a:tailEnd/>
            </a:ln>
            <a:effectLst/>
          </p:spPr>
          <p:txBody>
            <a:bodyPr/>
            <a:lstStyle/>
            <a:p>
              <a:endParaRPr lang="en-US"/>
            </a:p>
          </p:txBody>
        </p:sp>
        <p:sp>
          <p:nvSpPr>
            <p:cNvPr id="5142" name="Line 22"/>
            <p:cNvSpPr>
              <a:spLocks noChangeShapeType="1"/>
            </p:cNvSpPr>
            <p:nvPr/>
          </p:nvSpPr>
          <p:spPr bwMode="auto">
            <a:xfrm>
              <a:off x="2808" y="1680"/>
              <a:ext cx="0" cy="384"/>
            </a:xfrm>
            <a:prstGeom prst="line">
              <a:avLst/>
            </a:prstGeom>
            <a:noFill/>
            <a:ln w="9525">
              <a:solidFill>
                <a:schemeClr val="tx1"/>
              </a:solidFill>
              <a:round/>
              <a:headEnd/>
              <a:tailEnd/>
            </a:ln>
            <a:effectLst/>
          </p:spPr>
          <p:txBody>
            <a:bodyPr/>
            <a:lstStyle/>
            <a:p>
              <a:endParaRPr lang="en-US"/>
            </a:p>
          </p:txBody>
        </p:sp>
        <p:sp>
          <p:nvSpPr>
            <p:cNvPr id="5143" name="Line 23"/>
            <p:cNvSpPr>
              <a:spLocks noChangeShapeType="1"/>
            </p:cNvSpPr>
            <p:nvPr/>
          </p:nvSpPr>
          <p:spPr bwMode="auto">
            <a:xfrm flipV="1">
              <a:off x="2688" y="1824"/>
              <a:ext cx="192" cy="144"/>
            </a:xfrm>
            <a:prstGeom prst="line">
              <a:avLst/>
            </a:prstGeom>
            <a:noFill/>
            <a:ln w="9525">
              <a:solidFill>
                <a:schemeClr val="tx1"/>
              </a:solidFill>
              <a:round/>
              <a:headEnd/>
              <a:tailEnd/>
            </a:ln>
            <a:effectLst/>
          </p:spPr>
          <p:txBody>
            <a:bodyPr/>
            <a:lstStyle/>
            <a:p>
              <a:endParaRPr lang="en-US"/>
            </a:p>
          </p:txBody>
        </p:sp>
        <p:sp>
          <p:nvSpPr>
            <p:cNvPr id="5144" name="Line 24"/>
            <p:cNvSpPr>
              <a:spLocks noChangeShapeType="1"/>
            </p:cNvSpPr>
            <p:nvPr/>
          </p:nvSpPr>
          <p:spPr bwMode="auto">
            <a:xfrm>
              <a:off x="2736" y="1824"/>
              <a:ext cx="192" cy="144"/>
            </a:xfrm>
            <a:prstGeom prst="line">
              <a:avLst/>
            </a:prstGeom>
            <a:noFill/>
            <a:ln w="9525">
              <a:solidFill>
                <a:schemeClr val="tx1"/>
              </a:solidFill>
              <a:round/>
              <a:headEnd/>
              <a:tailEnd/>
            </a:ln>
            <a:effectLst/>
          </p:spPr>
          <p:txBody>
            <a:bodyPr/>
            <a:lstStyle/>
            <a:p>
              <a:endParaRPr lang="en-US"/>
            </a:p>
          </p:txBody>
        </p:sp>
        <p:sp>
          <p:nvSpPr>
            <p:cNvPr id="5145" name="Line 25"/>
            <p:cNvSpPr>
              <a:spLocks noChangeShapeType="1"/>
            </p:cNvSpPr>
            <p:nvPr/>
          </p:nvSpPr>
          <p:spPr bwMode="auto">
            <a:xfrm>
              <a:off x="2592" y="1872"/>
              <a:ext cx="432" cy="0"/>
            </a:xfrm>
            <a:prstGeom prst="line">
              <a:avLst/>
            </a:prstGeom>
            <a:noFill/>
            <a:ln w="9525">
              <a:solidFill>
                <a:schemeClr val="tx1"/>
              </a:solidFill>
              <a:round/>
              <a:headEnd/>
              <a:tailEnd/>
            </a:ln>
            <a:effectLst/>
          </p:spPr>
          <p:txBody>
            <a:bodyPr/>
            <a:lstStyle/>
            <a:p>
              <a:endParaRPr lang="en-US"/>
            </a:p>
          </p:txBody>
        </p:sp>
      </p:grpSp>
      <p:sp>
        <p:nvSpPr>
          <p:cNvPr id="5147" name="Rectangle 27"/>
          <p:cNvSpPr>
            <a:spLocks noChangeArrowheads="1"/>
          </p:cNvSpPr>
          <p:nvPr/>
        </p:nvSpPr>
        <p:spPr bwMode="auto">
          <a:xfrm>
            <a:off x="990600" y="0"/>
            <a:ext cx="7772400" cy="1143000"/>
          </a:xfrm>
          <a:prstGeom prst="rect">
            <a:avLst/>
          </a:prstGeom>
          <a:noFill/>
          <a:ln w="9525">
            <a:noFill/>
            <a:miter lim="800000"/>
            <a:headEnd/>
            <a:tailEnd/>
          </a:ln>
          <a:effectLst>
            <a:outerShdw dist="35921" dir="2700000" algn="ctr" rotWithShape="0">
              <a:schemeClr val="bg2"/>
            </a:outerShdw>
          </a:effectLst>
        </p:spPr>
        <p:txBody>
          <a:bodyPr anchor="ctr"/>
          <a:lstStyle/>
          <a:p>
            <a:pPr algn="ctr"/>
            <a:r>
              <a:rPr lang="en-US" sz="2800">
                <a:solidFill>
                  <a:srgbClr val="000066"/>
                </a:solidFill>
                <a:effectLst>
                  <a:outerShdw blurRad="38100" dist="38100" dir="2700000" algn="tl">
                    <a:srgbClr val="C0C0C0"/>
                  </a:outerShdw>
                </a:effectLst>
                <a:latin typeface="Eras Ultra ITC" pitchFamily="34" charset="0"/>
              </a:rPr>
              <a:t>FACE RECOGNITION USAGE IN AIRPORTS TO COUNTER TERRORISM</a:t>
            </a:r>
          </a:p>
        </p:txBody>
      </p:sp>
      <p:sp>
        <p:nvSpPr>
          <p:cNvPr id="26" name="TextBox 25"/>
          <p:cNvSpPr txBox="1"/>
          <p:nvPr/>
        </p:nvSpPr>
        <p:spPr>
          <a:xfrm>
            <a:off x="6172200" y="6248400"/>
            <a:ext cx="2895600" cy="461665"/>
          </a:xfrm>
          <a:prstGeom prst="rect">
            <a:avLst/>
          </a:prstGeom>
          <a:solidFill>
            <a:schemeClr val="bg1"/>
          </a:solidFill>
        </p:spPr>
        <p:txBody>
          <a:bodyPr wrap="squar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5146"/>
                                        </p:tgtEl>
                                        <p:attrNameLst>
                                          <p:attrName>style.visibility</p:attrName>
                                        </p:attrNameLst>
                                      </p:cBhvr>
                                      <p:to>
                                        <p:strVal val="visible"/>
                                      </p:to>
                                    </p:set>
                                    <p:animEffect transition="in" filter="dissolve">
                                      <p:cBhvr>
                                        <p:cTn id="7" dur="500"/>
                                        <p:tgtEl>
                                          <p:spTgt spid="5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2800"/>
              <a:t>FACE RECOGNITION USAGE IN AIRPORTS TO COUNTER TERRORISM</a:t>
            </a:r>
          </a:p>
        </p:txBody>
      </p:sp>
      <p:pic>
        <p:nvPicPr>
          <p:cNvPr id="28675" name="Picture 3" descr="C:\My Documents\Pace University\Fall 2001\Emerging IT\Instructor Negotiated\BioMetrics\images\graphic_4.gif"/>
          <p:cNvPicPr>
            <a:picLocks noChangeAspect="1" noChangeArrowheads="1"/>
          </p:cNvPicPr>
          <p:nvPr/>
        </p:nvPicPr>
        <p:blipFill>
          <a:blip r:embed="rId2" cstate="print"/>
          <a:srcRect/>
          <a:stretch>
            <a:fillRect/>
          </a:stretch>
        </p:blipFill>
        <p:spPr bwMode="auto">
          <a:xfrm>
            <a:off x="1371600" y="1981200"/>
            <a:ext cx="7334250" cy="3908425"/>
          </a:xfrm>
          <a:prstGeom prst="rect">
            <a:avLst/>
          </a:prstGeom>
          <a:noFill/>
        </p:spPr>
      </p:pic>
      <p:sp>
        <p:nvSpPr>
          <p:cNvPr id="28676" name="Rectangle 4"/>
          <p:cNvSpPr>
            <a:spLocks noChangeArrowheads="1"/>
          </p:cNvSpPr>
          <p:nvPr/>
        </p:nvSpPr>
        <p:spPr bwMode="auto">
          <a:xfrm>
            <a:off x="1676400" y="1371600"/>
            <a:ext cx="6865938" cy="519113"/>
          </a:xfrm>
          <a:prstGeom prst="rect">
            <a:avLst/>
          </a:prstGeom>
          <a:noFill/>
          <a:ln w="9525">
            <a:noFill/>
            <a:miter lim="800000"/>
            <a:headEnd/>
            <a:tailEnd/>
          </a:ln>
          <a:effectLst/>
        </p:spPr>
        <p:txBody>
          <a:bodyPr wrap="none">
            <a:spAutoFit/>
          </a:bodyPr>
          <a:lstStyle/>
          <a:p>
            <a:r>
              <a:rPr lang="en-US" sz="2800">
                <a:solidFill>
                  <a:srgbClr val="000066"/>
                </a:solidFill>
                <a:effectLst>
                  <a:outerShdw blurRad="38100" dist="38100" dir="2700000" algn="tl">
                    <a:srgbClr val="C0C0C0"/>
                  </a:outerShdw>
                </a:effectLst>
                <a:cs typeface="Times New Roman" pitchFamily="18" charset="0"/>
              </a:rPr>
              <a:t>Examples of jetting and Gabor wavelets</a:t>
            </a:r>
          </a:p>
        </p:txBody>
      </p:sp>
      <p:sp>
        <p:nvSpPr>
          <p:cNvPr id="28677" name="Text Box 5"/>
          <p:cNvSpPr txBox="1">
            <a:spLocks noChangeArrowheads="1"/>
          </p:cNvSpPr>
          <p:nvPr/>
        </p:nvSpPr>
        <p:spPr bwMode="auto">
          <a:xfrm>
            <a:off x="5843588" y="6015038"/>
            <a:ext cx="2843212" cy="244475"/>
          </a:xfrm>
          <a:prstGeom prst="rect">
            <a:avLst/>
          </a:prstGeom>
          <a:noFill/>
          <a:ln w="9525">
            <a:noFill/>
            <a:miter lim="800000"/>
            <a:headEnd/>
            <a:tailEnd/>
          </a:ln>
          <a:effectLst/>
        </p:spPr>
        <p:txBody>
          <a:bodyPr wrap="none">
            <a:spAutoFit/>
          </a:bodyPr>
          <a:lstStyle/>
          <a:p>
            <a:r>
              <a:rPr lang="en-US" sz="1000"/>
              <a:t>Ruhr-Universitat Bochum Research Ins. 2001</a:t>
            </a:r>
          </a:p>
        </p:txBody>
      </p:sp>
      <p:sp>
        <p:nvSpPr>
          <p:cNvPr id="8" name="TextBox 7"/>
          <p:cNvSpPr txBox="1"/>
          <p:nvPr/>
        </p:nvSpPr>
        <p:spPr>
          <a:xfrm>
            <a:off x="6172200" y="6248400"/>
            <a:ext cx="2971800" cy="461665"/>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p:cNvPicPr>
            <a:picLocks noChangeAspect="1" noChangeArrowheads="1"/>
          </p:cNvPicPr>
          <p:nvPr/>
        </p:nvPicPr>
        <p:blipFill>
          <a:blip r:embed="rId2" cstate="print"/>
          <a:srcRect/>
          <a:stretch>
            <a:fillRect/>
          </a:stretch>
        </p:blipFill>
        <p:spPr bwMode="auto">
          <a:xfrm>
            <a:off x="1066800" y="3962400"/>
            <a:ext cx="1752600" cy="1395413"/>
          </a:xfrm>
          <a:prstGeom prst="rect">
            <a:avLst/>
          </a:prstGeom>
          <a:noFill/>
          <a:ln w="9525">
            <a:noFill/>
            <a:miter lim="800000"/>
            <a:headEnd/>
            <a:tailEnd/>
          </a:ln>
          <a:effectLst/>
        </p:spPr>
      </p:pic>
      <p:sp>
        <p:nvSpPr>
          <p:cNvPr id="3079" name="AutoShape 7"/>
          <p:cNvSpPr>
            <a:spLocks noChangeArrowheads="1"/>
          </p:cNvSpPr>
          <p:nvPr/>
        </p:nvSpPr>
        <p:spPr bwMode="auto">
          <a:xfrm>
            <a:off x="4572000" y="2057400"/>
            <a:ext cx="1676400" cy="1676400"/>
          </a:xfrm>
          <a:prstGeom prst="can">
            <a:avLst>
              <a:gd name="adj" fmla="val 25000"/>
            </a:avLst>
          </a:prstGeom>
          <a:gradFill rotWithShape="0">
            <a:gsLst>
              <a:gs pos="0">
                <a:schemeClr val="bg2"/>
              </a:gs>
              <a:gs pos="100000">
                <a:schemeClr val="bg2">
                  <a:gamma/>
                  <a:shade val="46275"/>
                  <a:invGamma/>
                </a:schemeClr>
              </a:gs>
            </a:gsLst>
            <a:lin ang="5400000" scaled="1"/>
          </a:gradFill>
          <a:ln w="9525">
            <a:solidFill>
              <a:schemeClr val="tx1"/>
            </a:solidFill>
            <a:round/>
            <a:headEnd/>
            <a:tailEnd/>
          </a:ln>
          <a:effectLst/>
        </p:spPr>
        <p:txBody>
          <a:bodyPr wrap="none" anchor="ctr"/>
          <a:lstStyle/>
          <a:p>
            <a:endParaRPr lang="en-US"/>
          </a:p>
        </p:txBody>
      </p:sp>
      <p:sp>
        <p:nvSpPr>
          <p:cNvPr id="3080" name="Line 8"/>
          <p:cNvSpPr>
            <a:spLocks noChangeShapeType="1"/>
          </p:cNvSpPr>
          <p:nvPr/>
        </p:nvSpPr>
        <p:spPr bwMode="auto">
          <a:xfrm flipV="1">
            <a:off x="2286000" y="2667000"/>
            <a:ext cx="2057400" cy="1143000"/>
          </a:xfrm>
          <a:prstGeom prst="line">
            <a:avLst/>
          </a:prstGeom>
          <a:noFill/>
          <a:ln w="57150">
            <a:solidFill>
              <a:schemeClr val="tx1"/>
            </a:solidFill>
            <a:round/>
            <a:headEnd/>
            <a:tailEnd type="triangle" w="med" len="med"/>
          </a:ln>
          <a:effectLst/>
        </p:spPr>
        <p:txBody>
          <a:bodyPr/>
          <a:lstStyle/>
          <a:p>
            <a:endParaRPr lang="en-US"/>
          </a:p>
        </p:txBody>
      </p:sp>
      <p:sp>
        <p:nvSpPr>
          <p:cNvPr id="3081" name="Line 9"/>
          <p:cNvSpPr>
            <a:spLocks noChangeShapeType="1"/>
          </p:cNvSpPr>
          <p:nvPr/>
        </p:nvSpPr>
        <p:spPr bwMode="auto">
          <a:xfrm rot="10537971" flipV="1">
            <a:off x="2428875" y="3367088"/>
            <a:ext cx="2133600" cy="914400"/>
          </a:xfrm>
          <a:prstGeom prst="line">
            <a:avLst/>
          </a:prstGeom>
          <a:noFill/>
          <a:ln w="57150">
            <a:solidFill>
              <a:schemeClr val="tx1"/>
            </a:solidFill>
            <a:round/>
            <a:headEnd/>
            <a:tailEnd type="triangle" w="med" len="med"/>
          </a:ln>
          <a:effectLst/>
        </p:spPr>
        <p:txBody>
          <a:bodyPr/>
          <a:lstStyle/>
          <a:p>
            <a:endParaRPr lang="en-US"/>
          </a:p>
        </p:txBody>
      </p:sp>
      <p:sp>
        <p:nvSpPr>
          <p:cNvPr id="3082" name="Text Box 10"/>
          <p:cNvSpPr txBox="1">
            <a:spLocks noChangeArrowheads="1"/>
          </p:cNvSpPr>
          <p:nvPr/>
        </p:nvSpPr>
        <p:spPr bwMode="auto">
          <a:xfrm>
            <a:off x="1447800" y="2819400"/>
            <a:ext cx="2328863" cy="457200"/>
          </a:xfrm>
          <a:prstGeom prst="rect">
            <a:avLst/>
          </a:prstGeom>
          <a:noFill/>
          <a:ln w="9525">
            <a:noFill/>
            <a:miter lim="800000"/>
            <a:headEnd/>
            <a:tailEnd/>
          </a:ln>
          <a:effectLst/>
        </p:spPr>
        <p:txBody>
          <a:bodyPr wrap="none">
            <a:spAutoFit/>
          </a:bodyPr>
          <a:lstStyle/>
          <a:p>
            <a:pPr algn="ctr"/>
            <a:r>
              <a:rPr lang="en-US" sz="1200" b="1">
                <a:latin typeface="Arial Rounded MT Bold" pitchFamily="34" charset="0"/>
              </a:rPr>
              <a:t>Image is passed to database </a:t>
            </a:r>
          </a:p>
          <a:p>
            <a:pPr algn="ctr"/>
            <a:r>
              <a:rPr lang="en-US" sz="1200" b="1">
                <a:latin typeface="Arial Rounded MT Bold" pitchFamily="34" charset="0"/>
              </a:rPr>
              <a:t>for possible match</a:t>
            </a:r>
          </a:p>
        </p:txBody>
      </p:sp>
      <p:sp>
        <p:nvSpPr>
          <p:cNvPr id="3083" name="Rectangle 11"/>
          <p:cNvSpPr>
            <a:spLocks noChangeArrowheads="1"/>
          </p:cNvSpPr>
          <p:nvPr/>
        </p:nvSpPr>
        <p:spPr bwMode="auto">
          <a:xfrm>
            <a:off x="990600" y="0"/>
            <a:ext cx="7772400" cy="1143000"/>
          </a:xfrm>
          <a:prstGeom prst="rect">
            <a:avLst/>
          </a:prstGeom>
          <a:noFill/>
          <a:ln w="9525">
            <a:noFill/>
            <a:miter lim="800000"/>
            <a:headEnd/>
            <a:tailEnd/>
          </a:ln>
          <a:effectLst>
            <a:outerShdw dist="35921" dir="2700000" algn="ctr" rotWithShape="0">
              <a:schemeClr val="bg2"/>
            </a:outerShdw>
          </a:effectLst>
        </p:spPr>
        <p:txBody>
          <a:bodyPr anchor="ctr"/>
          <a:lstStyle/>
          <a:p>
            <a:pPr algn="ctr"/>
            <a:r>
              <a:rPr lang="en-US" sz="2800">
                <a:solidFill>
                  <a:srgbClr val="000066"/>
                </a:solidFill>
                <a:effectLst>
                  <a:outerShdw blurRad="38100" dist="38100" dir="2700000" algn="tl">
                    <a:srgbClr val="C0C0C0"/>
                  </a:outerShdw>
                </a:effectLst>
                <a:latin typeface="Eras Ultra ITC" pitchFamily="34" charset="0"/>
              </a:rPr>
              <a:t>FACE RECOGNITION USAGE IN AIRPORTS TO COUNTER TERRORISM</a:t>
            </a:r>
          </a:p>
        </p:txBody>
      </p:sp>
      <p:sp>
        <p:nvSpPr>
          <p:cNvPr id="10" name="TextBox 9"/>
          <p:cNvSpPr txBox="1"/>
          <p:nvPr/>
        </p:nvSpPr>
        <p:spPr>
          <a:xfrm>
            <a:off x="6172200" y="6248400"/>
            <a:ext cx="2971800" cy="461665"/>
          </a:xfrm>
          <a:prstGeom prst="rect">
            <a:avLst/>
          </a:prstGeom>
          <a:solidFill>
            <a:schemeClr val="bg1"/>
          </a:solidFill>
        </p:spPr>
        <p:txBody>
          <a:bodyPr wrap="squar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3000"/>
                                  </p:stCondLst>
                                  <p:childTnLst>
                                    <p:set>
                                      <p:cBhvr>
                                        <p:cTn id="6" dur="1" fill="hold">
                                          <p:stCondLst>
                                            <p:cond delay="0"/>
                                          </p:stCondLst>
                                        </p:cTn>
                                        <p:tgtEl>
                                          <p:spTgt spid="3082"/>
                                        </p:tgtEl>
                                        <p:attrNameLst>
                                          <p:attrName>style.visibility</p:attrName>
                                        </p:attrNameLst>
                                      </p:cBhvr>
                                      <p:to>
                                        <p:strVal val="visible"/>
                                      </p:to>
                                    </p:set>
                                    <p:animEffect transition="in" filter="dissolve">
                                      <p:cBhvr>
                                        <p:cTn id="7" dur="500"/>
                                        <p:tgtEl>
                                          <p:spTgt spid="3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72" name="Group 28"/>
          <p:cNvGrpSpPr>
            <a:grpSpLocks/>
          </p:cNvGrpSpPr>
          <p:nvPr/>
        </p:nvGrpSpPr>
        <p:grpSpPr bwMode="auto">
          <a:xfrm>
            <a:off x="2743200" y="1752600"/>
            <a:ext cx="3429000" cy="3429000"/>
            <a:chOff x="1728" y="1104"/>
            <a:chExt cx="2160" cy="2160"/>
          </a:xfrm>
        </p:grpSpPr>
        <p:sp>
          <p:nvSpPr>
            <p:cNvPr id="6167" name="Rectangle 23"/>
            <p:cNvSpPr>
              <a:spLocks noChangeArrowheads="1"/>
            </p:cNvSpPr>
            <p:nvPr/>
          </p:nvSpPr>
          <p:spPr bwMode="auto">
            <a:xfrm>
              <a:off x="1728" y="1104"/>
              <a:ext cx="2160" cy="2160"/>
            </a:xfrm>
            <a:prstGeom prst="rect">
              <a:avLst/>
            </a:prstGeom>
            <a:solidFill>
              <a:schemeClr val="folHlink"/>
            </a:solidFill>
            <a:ln w="9525">
              <a:noFill/>
              <a:miter lim="800000"/>
              <a:headEnd/>
              <a:tailEnd/>
            </a:ln>
            <a:effectLst>
              <a:prstShdw prst="shdw17" dist="17961" dir="2700000">
                <a:schemeClr val="folHlink">
                  <a:gamma/>
                  <a:shade val="60000"/>
                  <a:invGamma/>
                </a:schemeClr>
              </a:prstShdw>
            </a:effectLst>
          </p:spPr>
          <p:txBody>
            <a:bodyPr wrap="none" anchor="ctr"/>
            <a:lstStyle/>
            <a:p>
              <a:endParaRPr lang="en-US"/>
            </a:p>
          </p:txBody>
        </p:sp>
        <p:pic>
          <p:nvPicPr>
            <p:cNvPr id="6148" name="Picture 4" descr="C:\My Documents\Pace University\Fall 2001\Emerging IT\Instructor Negotiated\BioMetrics\images\bassett.jpg"/>
            <p:cNvPicPr>
              <a:picLocks noChangeAspect="1" noChangeArrowheads="1"/>
            </p:cNvPicPr>
            <p:nvPr/>
          </p:nvPicPr>
          <p:blipFill>
            <a:blip r:embed="rId2" cstate="print"/>
            <a:srcRect/>
            <a:stretch>
              <a:fillRect/>
            </a:stretch>
          </p:blipFill>
          <p:spPr bwMode="auto">
            <a:xfrm>
              <a:off x="2256" y="2112"/>
              <a:ext cx="1137" cy="823"/>
            </a:xfrm>
            <a:prstGeom prst="rect">
              <a:avLst/>
            </a:prstGeom>
            <a:noFill/>
          </p:spPr>
        </p:pic>
      </p:grpSp>
      <p:sp>
        <p:nvSpPr>
          <p:cNvPr id="6168" name="Text Box 24"/>
          <p:cNvSpPr txBox="1">
            <a:spLocks noChangeArrowheads="1"/>
          </p:cNvSpPr>
          <p:nvPr/>
        </p:nvSpPr>
        <p:spPr bwMode="auto">
          <a:xfrm>
            <a:off x="3352800" y="1905000"/>
            <a:ext cx="2454275" cy="519113"/>
          </a:xfrm>
          <a:prstGeom prst="rect">
            <a:avLst/>
          </a:prstGeom>
          <a:noFill/>
          <a:ln w="9525">
            <a:noFill/>
            <a:miter lim="800000"/>
            <a:headEnd/>
            <a:tailEnd/>
          </a:ln>
          <a:effectLst/>
        </p:spPr>
        <p:txBody>
          <a:bodyPr>
            <a:spAutoFit/>
          </a:bodyPr>
          <a:lstStyle/>
          <a:p>
            <a:r>
              <a:rPr lang="en-US" sz="2800" b="1">
                <a:solidFill>
                  <a:srgbClr val="FF0000"/>
                </a:solidFill>
                <a:effectLst>
                  <a:outerShdw blurRad="38100" dist="38100" dir="2700000" algn="tl">
                    <a:srgbClr val="C0C0C0"/>
                  </a:outerShdw>
                </a:effectLst>
                <a:latin typeface="DigifaceWide" pitchFamily="2" charset="0"/>
              </a:rPr>
              <a:t>WARNING!!!!</a:t>
            </a:r>
          </a:p>
        </p:txBody>
      </p:sp>
      <p:sp>
        <p:nvSpPr>
          <p:cNvPr id="6169" name="Text Box 25"/>
          <p:cNvSpPr txBox="1">
            <a:spLocks noChangeArrowheads="1"/>
          </p:cNvSpPr>
          <p:nvPr/>
        </p:nvSpPr>
        <p:spPr bwMode="auto">
          <a:xfrm>
            <a:off x="3352800" y="2438400"/>
            <a:ext cx="2454275" cy="822325"/>
          </a:xfrm>
          <a:prstGeom prst="rect">
            <a:avLst/>
          </a:prstGeom>
          <a:noFill/>
          <a:ln w="9525">
            <a:noFill/>
            <a:miter lim="800000"/>
            <a:headEnd/>
            <a:tailEnd/>
          </a:ln>
          <a:effectLst/>
        </p:spPr>
        <p:txBody>
          <a:bodyPr>
            <a:spAutoFit/>
          </a:bodyPr>
          <a:lstStyle/>
          <a:p>
            <a:pPr algn="ctr"/>
            <a:r>
              <a:rPr lang="en-US">
                <a:latin typeface="DigifaceWide" pitchFamily="2" charset="0"/>
              </a:rPr>
              <a:t>HOLD FOR </a:t>
            </a:r>
          </a:p>
          <a:p>
            <a:pPr algn="ctr"/>
            <a:r>
              <a:rPr lang="en-US">
                <a:latin typeface="DigifaceWide" pitchFamily="2" charset="0"/>
              </a:rPr>
              <a:t>QUESTIONING</a:t>
            </a:r>
          </a:p>
        </p:txBody>
      </p:sp>
      <p:sp>
        <p:nvSpPr>
          <p:cNvPr id="6171" name="Rectangle 27"/>
          <p:cNvSpPr>
            <a:spLocks noChangeArrowheads="1"/>
          </p:cNvSpPr>
          <p:nvPr/>
        </p:nvSpPr>
        <p:spPr bwMode="auto">
          <a:xfrm>
            <a:off x="990600" y="0"/>
            <a:ext cx="7772400" cy="1143000"/>
          </a:xfrm>
          <a:prstGeom prst="rect">
            <a:avLst/>
          </a:prstGeom>
          <a:noFill/>
          <a:ln w="9525">
            <a:noFill/>
            <a:miter lim="800000"/>
            <a:headEnd/>
            <a:tailEnd/>
          </a:ln>
          <a:effectLst>
            <a:outerShdw dist="35921" dir="2700000" algn="ctr" rotWithShape="0">
              <a:schemeClr val="bg2"/>
            </a:outerShdw>
          </a:effectLst>
        </p:spPr>
        <p:txBody>
          <a:bodyPr anchor="ctr"/>
          <a:lstStyle/>
          <a:p>
            <a:pPr algn="ctr"/>
            <a:r>
              <a:rPr lang="en-US" sz="2800">
                <a:solidFill>
                  <a:srgbClr val="000066"/>
                </a:solidFill>
                <a:effectLst>
                  <a:outerShdw blurRad="38100" dist="38100" dir="2700000" algn="tl">
                    <a:srgbClr val="C0C0C0"/>
                  </a:outerShdw>
                </a:effectLst>
                <a:latin typeface="Eras Ultra ITC" pitchFamily="34" charset="0"/>
              </a:rPr>
              <a:t>FACE RECOGNITION USAGE IN AIRPORTS TO COUNTER TERRORISM</a:t>
            </a:r>
          </a:p>
        </p:txBody>
      </p:sp>
      <p:sp>
        <p:nvSpPr>
          <p:cNvPr id="10" name="TextBox 9"/>
          <p:cNvSpPr txBox="1"/>
          <p:nvPr/>
        </p:nvSpPr>
        <p:spPr>
          <a:xfrm>
            <a:off x="6172200" y="6248400"/>
            <a:ext cx="2895600" cy="461665"/>
          </a:xfrm>
          <a:prstGeom prst="rect">
            <a:avLst/>
          </a:prstGeom>
          <a:solidFill>
            <a:schemeClr val="bg1"/>
          </a:solidFill>
        </p:spPr>
        <p:txBody>
          <a:bodyPr wrap="squar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iterate type="lt">
                                    <p:tmPct val="100000"/>
                                  </p:iterate>
                                  <p:childTnLst>
                                    <p:set>
                                      <p:cBhvr>
                                        <p:cTn id="6" dur="1" fill="hold">
                                          <p:stCondLst>
                                            <p:cond delay="0"/>
                                          </p:stCondLst>
                                        </p:cTn>
                                        <p:tgtEl>
                                          <p:spTgt spid="6168"/>
                                        </p:tgtEl>
                                        <p:attrNameLst>
                                          <p:attrName>style.visibility</p:attrName>
                                        </p:attrNameLst>
                                      </p:cBhvr>
                                      <p:to>
                                        <p:strVal val="visible"/>
                                      </p:to>
                                    </p:set>
                                    <p:animEffect transition="in" filter="dissolve">
                                      <p:cBhvr>
                                        <p:cTn id="7" dur="75"/>
                                        <p:tgtEl>
                                          <p:spTgt spid="6168"/>
                                        </p:tgtEl>
                                      </p:cBhvr>
                                    </p:animEffect>
                                  </p:childTnLst>
                                </p:cTn>
                              </p:par>
                            </p:childTnLst>
                          </p:cTn>
                        </p:par>
                        <p:par>
                          <p:cTn id="8" fill="hold">
                            <p:stCondLst>
                              <p:cond delay="825"/>
                            </p:stCondLst>
                            <p:childTnLst>
                              <p:par>
                                <p:cTn id="9" presetID="9" presetClass="entr" presetSubtype="0" fill="hold" grpId="0" nodeType="afterEffect">
                                  <p:stCondLst>
                                    <p:cond delay="0"/>
                                  </p:stCondLst>
                                  <p:iterate type="lt">
                                    <p:tmPct val="100000"/>
                                  </p:iterate>
                                  <p:childTnLst>
                                    <p:set>
                                      <p:cBhvr>
                                        <p:cTn id="10" dur="1" fill="hold">
                                          <p:stCondLst>
                                            <p:cond delay="0"/>
                                          </p:stCondLst>
                                        </p:cTn>
                                        <p:tgtEl>
                                          <p:spTgt spid="6169"/>
                                        </p:tgtEl>
                                        <p:attrNameLst>
                                          <p:attrName>style.visibility</p:attrName>
                                        </p:attrNameLst>
                                      </p:cBhvr>
                                      <p:to>
                                        <p:strVal val="visible"/>
                                      </p:to>
                                    </p:set>
                                    <p:animEffect transition="in" filter="dissolve">
                                      <p:cBhvr>
                                        <p:cTn id="11" dur="75"/>
                                        <p:tgtEl>
                                          <p:spTgt spid="6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8" grpId="0" autoUpdateAnimBg="0"/>
      <p:bldP spid="616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2438400" y="1600200"/>
            <a:ext cx="3962400" cy="3657600"/>
            <a:chOff x="1536" y="1008"/>
            <a:chExt cx="2496" cy="2304"/>
          </a:xfrm>
        </p:grpSpPr>
        <p:sp>
          <p:nvSpPr>
            <p:cNvPr id="23555" name="PubL"/>
            <p:cNvSpPr>
              <a:spLocks noEditPoints="1" noChangeArrowheads="1"/>
            </p:cNvSpPr>
            <p:nvPr/>
          </p:nvSpPr>
          <p:spPr bwMode="auto">
            <a:xfrm rot="-10800000">
              <a:off x="1536" y="1008"/>
              <a:ext cx="2496" cy="1518"/>
            </a:xfrm>
            <a:custGeom>
              <a:avLst/>
              <a:gdLst>
                <a:gd name="G0" fmla="+- 0 0 0"/>
                <a:gd name="G1" fmla="*/ 10575 1 2"/>
                <a:gd name="G2" fmla="+- 10575 0 0"/>
                <a:gd name="G3" fmla="+- 13890 0 0"/>
                <a:gd name="G4" fmla="*/ 13890 1 2"/>
                <a:gd name="G5" fmla="+- 10800 G4 0"/>
                <a:gd name="T0" fmla="*/ 5288 w 21600"/>
                <a:gd name="T1" fmla="*/ 0 h 21600"/>
                <a:gd name="T2" fmla="*/ 0 w 21600"/>
                <a:gd name="T3" fmla="*/ 10800 h 21600"/>
                <a:gd name="T4" fmla="*/ 10800 w 21600"/>
                <a:gd name="T5" fmla="*/ 21600 h 21600"/>
                <a:gd name="T6" fmla="*/ 21600 w 21600"/>
                <a:gd name="T7" fmla="*/ 17745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3890"/>
                  </a:lnTo>
                  <a:lnTo>
                    <a:pt x="10575" y="13890"/>
                  </a:lnTo>
                  <a:lnTo>
                    <a:pt x="10575"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a:outerShdw dist="35921" dir="2700000" algn="ctr" rotWithShape="0">
                <a:srgbClr val="808080"/>
              </a:outerShdw>
            </a:effectLst>
          </p:spPr>
          <p:txBody>
            <a:bodyPr/>
            <a:lstStyle/>
            <a:p>
              <a:endParaRPr lang="en-US"/>
            </a:p>
          </p:txBody>
        </p:sp>
        <p:sp>
          <p:nvSpPr>
            <p:cNvPr id="23556" name="PubL"/>
            <p:cNvSpPr>
              <a:spLocks noEditPoints="1" noChangeArrowheads="1"/>
            </p:cNvSpPr>
            <p:nvPr/>
          </p:nvSpPr>
          <p:spPr bwMode="auto">
            <a:xfrm>
              <a:off x="1536" y="1794"/>
              <a:ext cx="2496" cy="1518"/>
            </a:xfrm>
            <a:custGeom>
              <a:avLst/>
              <a:gdLst>
                <a:gd name="G0" fmla="+- 0 0 0"/>
                <a:gd name="G1" fmla="*/ 9138 1 2"/>
                <a:gd name="G2" fmla="+- 9138 0 0"/>
                <a:gd name="G3" fmla="+- 13890 0 0"/>
                <a:gd name="G4" fmla="*/ 13890 1 2"/>
                <a:gd name="G5" fmla="+- 10800 G4 0"/>
                <a:gd name="T0" fmla="*/ 4569 w 21600"/>
                <a:gd name="T1" fmla="*/ 0 h 21600"/>
                <a:gd name="T2" fmla="*/ 0 w 21600"/>
                <a:gd name="T3" fmla="*/ 10800 h 21600"/>
                <a:gd name="T4" fmla="*/ 10800 w 21600"/>
                <a:gd name="T5" fmla="*/ 21600 h 21600"/>
                <a:gd name="T6" fmla="*/ 21600 w 21600"/>
                <a:gd name="T7" fmla="*/ 17745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3890"/>
                  </a:lnTo>
                  <a:lnTo>
                    <a:pt x="9138" y="13890"/>
                  </a:lnTo>
                  <a:lnTo>
                    <a:pt x="9138"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a:outerShdw dist="35921" dir="2700000" algn="ctr" rotWithShape="0">
                <a:srgbClr val="808080"/>
              </a:outerShdw>
            </a:effectLst>
          </p:spPr>
          <p:txBody>
            <a:bodyPr/>
            <a:lstStyle/>
            <a:p>
              <a:endParaRPr lang="en-US"/>
            </a:p>
          </p:txBody>
        </p:sp>
      </p:grpSp>
      <p:sp>
        <p:nvSpPr>
          <p:cNvPr id="23557" name="PubL"/>
          <p:cNvSpPr>
            <a:spLocks noEditPoints="1" noChangeArrowheads="1"/>
          </p:cNvSpPr>
          <p:nvPr/>
        </p:nvSpPr>
        <p:spPr bwMode="auto">
          <a:xfrm>
            <a:off x="133350" y="76200"/>
            <a:ext cx="8763000" cy="6724650"/>
          </a:xfrm>
          <a:custGeom>
            <a:avLst/>
            <a:gdLst>
              <a:gd name="G0" fmla="+- 0 0 0"/>
              <a:gd name="G1" fmla="*/ 2997 1 2"/>
              <a:gd name="G2" fmla="+- 2997 0 0"/>
              <a:gd name="G3" fmla="+- 18353 0 0"/>
              <a:gd name="G4" fmla="*/ 18353 1 2"/>
              <a:gd name="G5" fmla="+- 10800 G4 0"/>
              <a:gd name="T0" fmla="*/ 1499 w 21600"/>
              <a:gd name="T1" fmla="*/ 0 h 21600"/>
              <a:gd name="T2" fmla="*/ 0 w 21600"/>
              <a:gd name="T3" fmla="*/ 10800 h 21600"/>
              <a:gd name="T4" fmla="*/ 10800 w 21600"/>
              <a:gd name="T5" fmla="*/ 21600 h 21600"/>
              <a:gd name="T6" fmla="*/ 21600 w 21600"/>
              <a:gd name="T7" fmla="*/ 19977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8353"/>
                </a:lnTo>
                <a:lnTo>
                  <a:pt x="2997" y="18353"/>
                </a:lnTo>
                <a:lnTo>
                  <a:pt x="2997"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p:spPr>
        <p:txBody>
          <a:bodyPr/>
          <a:lstStyle/>
          <a:p>
            <a:endParaRPr lang="en-US"/>
          </a:p>
        </p:txBody>
      </p:sp>
      <p:sp>
        <p:nvSpPr>
          <p:cNvPr id="23558" name="PubL"/>
          <p:cNvSpPr>
            <a:spLocks noEditPoints="1" noChangeArrowheads="1"/>
          </p:cNvSpPr>
          <p:nvPr/>
        </p:nvSpPr>
        <p:spPr bwMode="auto">
          <a:xfrm rot="10800000">
            <a:off x="285750" y="76200"/>
            <a:ext cx="8763000" cy="6724650"/>
          </a:xfrm>
          <a:custGeom>
            <a:avLst/>
            <a:gdLst>
              <a:gd name="G0" fmla="+- 0 0 0"/>
              <a:gd name="G1" fmla="*/ 2997 1 2"/>
              <a:gd name="G2" fmla="+- 2997 0 0"/>
              <a:gd name="G3" fmla="+- 18353 0 0"/>
              <a:gd name="G4" fmla="*/ 18353 1 2"/>
              <a:gd name="G5" fmla="+- 10800 G4 0"/>
              <a:gd name="T0" fmla="*/ 1499 w 21600"/>
              <a:gd name="T1" fmla="*/ 0 h 21600"/>
              <a:gd name="T2" fmla="*/ 0 w 21600"/>
              <a:gd name="T3" fmla="*/ 10800 h 21600"/>
              <a:gd name="T4" fmla="*/ 10800 w 21600"/>
              <a:gd name="T5" fmla="*/ 21600 h 21600"/>
              <a:gd name="T6" fmla="*/ 21600 w 21600"/>
              <a:gd name="T7" fmla="*/ 19977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8353"/>
                </a:lnTo>
                <a:lnTo>
                  <a:pt x="2997" y="18353"/>
                </a:lnTo>
                <a:lnTo>
                  <a:pt x="2997"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p:spPr>
        <p:txBody>
          <a:bodyPr/>
          <a:lstStyle/>
          <a:p>
            <a:endParaRPr lang="en-US"/>
          </a:p>
        </p:txBody>
      </p:sp>
      <p:sp>
        <p:nvSpPr>
          <p:cNvPr id="23559" name="Rectangle 7"/>
          <p:cNvSpPr>
            <a:spLocks noChangeArrowheads="1"/>
          </p:cNvSpPr>
          <p:nvPr/>
        </p:nvSpPr>
        <p:spPr bwMode="auto">
          <a:xfrm>
            <a:off x="762000" y="2667000"/>
            <a:ext cx="7772400" cy="1143000"/>
          </a:xfrm>
          <a:prstGeom prst="rect">
            <a:avLst/>
          </a:prstGeom>
          <a:noFill/>
          <a:ln w="9525">
            <a:noFill/>
            <a:miter lim="800000"/>
            <a:headEnd/>
            <a:tailEnd/>
          </a:ln>
          <a:effectLst>
            <a:outerShdw dist="35921" dir="2700000" algn="ctr" rotWithShape="0">
              <a:schemeClr val="bg2"/>
            </a:outerShdw>
          </a:effectLst>
        </p:spPr>
        <p:txBody>
          <a:bodyPr anchor="ctr"/>
          <a:lstStyle/>
          <a:p>
            <a:pPr algn="ctr"/>
            <a:r>
              <a:rPr lang="en-US" sz="4800">
                <a:solidFill>
                  <a:srgbClr val="000066"/>
                </a:solidFill>
                <a:effectLst>
                  <a:outerShdw blurRad="38100" dist="38100" dir="2700000" algn="tl">
                    <a:srgbClr val="C0C0C0"/>
                  </a:outerShdw>
                </a:effectLst>
                <a:latin typeface="Eras Ultra ITC" pitchFamily="34" charset="0"/>
              </a:rPr>
              <a:t>FUTURE OF FACE RECOGNITION</a:t>
            </a:r>
            <a:endParaRPr lang="en-US" sz="3200">
              <a:solidFill>
                <a:srgbClr val="000066"/>
              </a:solidFill>
              <a:effectLst>
                <a:outerShdw blurRad="38100" dist="38100" dir="2700000" algn="tl">
                  <a:srgbClr val="C0C0C0"/>
                </a:outerShdw>
              </a:effectLst>
              <a:latin typeface="Eras Ultra ITC" pitchFamily="34" charset="0"/>
            </a:endParaRPr>
          </a:p>
        </p:txBody>
      </p:sp>
      <p:sp>
        <p:nvSpPr>
          <p:cNvPr id="23561" name="Text Box 9"/>
          <p:cNvSpPr txBox="1">
            <a:spLocks noChangeArrowheads="1"/>
          </p:cNvSpPr>
          <p:nvPr/>
        </p:nvSpPr>
        <p:spPr bwMode="auto">
          <a:xfrm>
            <a:off x="1473200" y="5541963"/>
            <a:ext cx="6343650" cy="762000"/>
          </a:xfrm>
          <a:prstGeom prst="rect">
            <a:avLst/>
          </a:prstGeom>
          <a:noFill/>
          <a:ln w="9525">
            <a:noFill/>
            <a:miter lim="800000"/>
            <a:headEnd/>
            <a:tailEnd/>
          </a:ln>
          <a:effectLst>
            <a:outerShdw dist="107763" dir="2700000" algn="ctr" rotWithShape="0">
              <a:schemeClr val="tx1"/>
            </a:outerShdw>
          </a:effectLst>
        </p:spPr>
        <p:txBody>
          <a:bodyPr wrap="none">
            <a:spAutoFit/>
          </a:bodyPr>
          <a:lstStyle/>
          <a:p>
            <a:r>
              <a:rPr lang="en-US" sz="4400">
                <a:solidFill>
                  <a:srgbClr val="FF0000"/>
                </a:solidFill>
                <a:latin typeface="Eras Ultra ITC" pitchFamily="34" charset="0"/>
              </a:rPr>
              <a:t>The Future is  NOW!!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after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500" fill="hold"/>
                                        <p:tgtEl>
                                          <p:spTgt spid="23554"/>
                                        </p:tgtEl>
                                        <p:attrNameLst>
                                          <p:attrName>ppt_w</p:attrName>
                                        </p:attrNameLst>
                                      </p:cBhvr>
                                      <p:tavLst>
                                        <p:tav tm="0">
                                          <p:val>
                                            <p:strVal val="4*#ppt_w"/>
                                          </p:val>
                                        </p:tav>
                                        <p:tav tm="100000">
                                          <p:val>
                                            <p:strVal val="#ppt_w"/>
                                          </p:val>
                                        </p:tav>
                                      </p:tavLst>
                                    </p:anim>
                                    <p:anim calcmode="lin" valueType="num">
                                      <p:cBhvr>
                                        <p:cTn id="8" dur="500" fill="hold"/>
                                        <p:tgtEl>
                                          <p:spTgt spid="23554"/>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23559"/>
                                        </p:tgtEl>
                                        <p:attrNameLst>
                                          <p:attrName>style.visibility</p:attrName>
                                        </p:attrNameLst>
                                      </p:cBhvr>
                                      <p:to>
                                        <p:strVal val="visible"/>
                                      </p:to>
                                    </p:set>
                                    <p:animEffect transition="in" filter="dissolve">
                                      <p:cBhvr>
                                        <p:cTn id="12" dur="500"/>
                                        <p:tgtEl>
                                          <p:spTgt spid="23559"/>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36" fill="hold" grpId="0" nodeType="clickEffect">
                                  <p:stCondLst>
                                    <p:cond delay="0"/>
                                  </p:stCondLst>
                                  <p:childTnLst>
                                    <p:set>
                                      <p:cBhvr>
                                        <p:cTn id="16" dur="1" fill="hold">
                                          <p:stCondLst>
                                            <p:cond delay="0"/>
                                          </p:stCondLst>
                                        </p:cTn>
                                        <p:tgtEl>
                                          <p:spTgt spid="23561"/>
                                        </p:tgtEl>
                                        <p:attrNameLst>
                                          <p:attrName>style.visibility</p:attrName>
                                        </p:attrNameLst>
                                      </p:cBhvr>
                                      <p:to>
                                        <p:strVal val="visible"/>
                                      </p:to>
                                    </p:set>
                                    <p:anim calcmode="lin" valueType="num">
                                      <p:cBhvr>
                                        <p:cTn id="17" dur="500" fill="hold"/>
                                        <p:tgtEl>
                                          <p:spTgt spid="23561"/>
                                        </p:tgtEl>
                                        <p:attrNameLst>
                                          <p:attrName>ppt_w</p:attrName>
                                        </p:attrNameLst>
                                      </p:cBhvr>
                                      <p:tavLst>
                                        <p:tav tm="0">
                                          <p:val>
                                            <p:strVal val="(6*min(max(#ppt_w*#ppt_h,.3),1)-7.4)/-.7*#ppt_w"/>
                                          </p:val>
                                        </p:tav>
                                        <p:tav tm="100000">
                                          <p:val>
                                            <p:strVal val="#ppt_w"/>
                                          </p:val>
                                        </p:tav>
                                      </p:tavLst>
                                    </p:anim>
                                    <p:anim calcmode="lin" valueType="num">
                                      <p:cBhvr>
                                        <p:cTn id="18" dur="500" fill="hold"/>
                                        <p:tgtEl>
                                          <p:spTgt spid="23561"/>
                                        </p:tgtEl>
                                        <p:attrNameLst>
                                          <p:attrName>ppt_h</p:attrName>
                                        </p:attrNameLst>
                                      </p:cBhvr>
                                      <p:tavLst>
                                        <p:tav tm="0">
                                          <p:val>
                                            <p:strVal val="(6*min(max(#ppt_w*#ppt_h,.3),1)-7.4)/-.7*#ppt_h"/>
                                          </p:val>
                                        </p:tav>
                                        <p:tav tm="100000">
                                          <p:val>
                                            <p:strVal val="#ppt_h"/>
                                          </p:val>
                                        </p:tav>
                                      </p:tavLst>
                                    </p:anim>
                                    <p:anim calcmode="lin" valueType="num">
                                      <p:cBhvr>
                                        <p:cTn id="19" dur="500" fill="hold"/>
                                        <p:tgtEl>
                                          <p:spTgt spid="23561"/>
                                        </p:tgtEl>
                                        <p:attrNameLst>
                                          <p:attrName>ppt_x</p:attrName>
                                        </p:attrNameLst>
                                      </p:cBhvr>
                                      <p:tavLst>
                                        <p:tav tm="0">
                                          <p:val>
                                            <p:fltVal val="0.5"/>
                                          </p:val>
                                        </p:tav>
                                        <p:tav tm="100000">
                                          <p:val>
                                            <p:strVal val="#ppt_x"/>
                                          </p:val>
                                        </p:tav>
                                      </p:tavLst>
                                    </p:anim>
                                    <p:anim calcmode="lin" valueType="num">
                                      <p:cBhvr>
                                        <p:cTn id="20" dur="500" fill="hold"/>
                                        <p:tgtEl>
                                          <p:spTgt spid="23561"/>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9" grpId="0" autoUpdateAnimBg="0"/>
      <p:bldP spid="23561"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FUTURE OF FACE RECOGNITION </a:t>
            </a:r>
            <a:endParaRPr lang="en-US"/>
          </a:p>
        </p:txBody>
      </p:sp>
      <p:sp>
        <p:nvSpPr>
          <p:cNvPr id="15363" name="Rectangle 3"/>
          <p:cNvSpPr>
            <a:spLocks noGrp="1" noChangeArrowheads="1"/>
          </p:cNvSpPr>
          <p:nvPr>
            <p:ph idx="1"/>
          </p:nvPr>
        </p:nvSpPr>
        <p:spPr/>
        <p:txBody>
          <a:bodyPr/>
          <a:lstStyle/>
          <a:p>
            <a:r>
              <a:rPr lang="en-US" dirty="0" smtClean="0"/>
              <a:t>Neural Nets to improve accuracy and predictions. (Before our Nets, it proved to be only 80-90% accurate)</a:t>
            </a:r>
          </a:p>
          <a:p>
            <a:r>
              <a:rPr lang="en-US" dirty="0" smtClean="0"/>
              <a:t>Wearable computing will make face recognition ubiquitous .</a:t>
            </a:r>
          </a:p>
          <a:p>
            <a:r>
              <a:rPr lang="en-US" dirty="0" smtClean="0"/>
              <a:t>Hybrids-face recognition/thermal scans (this conjunction will make it harder to “beat the system”)</a:t>
            </a:r>
          </a:p>
        </p:txBody>
      </p:sp>
      <p:sp>
        <p:nvSpPr>
          <p:cNvPr id="7" name="TextBox 6"/>
          <p:cNvSpPr txBox="1"/>
          <p:nvPr/>
        </p:nvSpPr>
        <p:spPr>
          <a:xfrm>
            <a:off x="6172200" y="6320135"/>
            <a:ext cx="2971800" cy="461665"/>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3200"/>
              <a:t>THIS PRESENTATION WILL COVER…</a:t>
            </a:r>
          </a:p>
        </p:txBody>
      </p:sp>
      <p:sp>
        <p:nvSpPr>
          <p:cNvPr id="8195" name="Rectangle 3"/>
          <p:cNvSpPr>
            <a:spLocks noGrp="1" noChangeArrowheads="1"/>
          </p:cNvSpPr>
          <p:nvPr>
            <p:ph type="body" idx="1"/>
          </p:nvPr>
        </p:nvSpPr>
        <p:spPr>
          <a:xfrm>
            <a:off x="762000" y="1981200"/>
            <a:ext cx="7772400" cy="4114800"/>
          </a:xfrm>
        </p:spPr>
        <p:txBody>
          <a:bodyPr/>
          <a:lstStyle/>
          <a:p>
            <a:r>
              <a:rPr lang="en-US" dirty="0" smtClean="0"/>
              <a:t>HISTORY </a:t>
            </a:r>
            <a:r>
              <a:rPr lang="en-US" dirty="0"/>
              <a:t>OF BIOMETRICS</a:t>
            </a:r>
          </a:p>
          <a:p>
            <a:r>
              <a:rPr lang="en-US" dirty="0"/>
              <a:t>TYPES OF BIOMETRIC TECHNOLOGY</a:t>
            </a:r>
          </a:p>
          <a:p>
            <a:r>
              <a:rPr lang="en-US" dirty="0"/>
              <a:t>INTRO TO FACE RECOGNITION</a:t>
            </a:r>
          </a:p>
          <a:p>
            <a:r>
              <a:rPr lang="en-US" dirty="0"/>
              <a:t>FACE RECOGNITION USAGE IN AIRPORTS TO COUNTER TERRORISM</a:t>
            </a:r>
          </a:p>
          <a:p>
            <a:r>
              <a:rPr lang="en-US" dirty="0"/>
              <a:t>FUTURE OF FACE RECOGNITION</a:t>
            </a:r>
          </a:p>
        </p:txBody>
      </p:sp>
      <p:sp>
        <p:nvSpPr>
          <p:cNvPr id="6" name="TextBox 5"/>
          <p:cNvSpPr txBox="1"/>
          <p:nvPr/>
        </p:nvSpPr>
        <p:spPr>
          <a:xfrm>
            <a:off x="6172200" y="6243935"/>
            <a:ext cx="2819400" cy="461665"/>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FUTURE OF FACE RECOGNITION </a:t>
            </a:r>
            <a:endParaRPr lang="en-US"/>
          </a:p>
        </p:txBody>
      </p:sp>
      <p:sp>
        <p:nvSpPr>
          <p:cNvPr id="15363" name="Rectangle 3"/>
          <p:cNvSpPr>
            <a:spLocks noGrp="1" noChangeArrowheads="1"/>
          </p:cNvSpPr>
          <p:nvPr>
            <p:ph idx="1"/>
          </p:nvPr>
        </p:nvSpPr>
        <p:spPr/>
        <p:txBody>
          <a:bodyPr/>
          <a:lstStyle/>
          <a:p>
            <a:r>
              <a:rPr lang="en-US" dirty="0" smtClean="0"/>
              <a:t>Hybrids-face recognition/voice recognition (ditto)</a:t>
            </a:r>
          </a:p>
          <a:p>
            <a:r>
              <a:rPr lang="en-US" dirty="0" smtClean="0"/>
              <a:t>Digitized images</a:t>
            </a:r>
          </a:p>
          <a:p>
            <a:r>
              <a:rPr lang="en-US" dirty="0" smtClean="0"/>
              <a:t>Not DNA linked for your security (we care about your safety!)</a:t>
            </a:r>
          </a:p>
          <a:p>
            <a:endParaRPr lang="en-US" dirty="0"/>
          </a:p>
          <a:p>
            <a:pPr>
              <a:buNone/>
            </a:pPr>
            <a:r>
              <a:rPr lang="en-US" sz="1200" dirty="0" smtClean="0"/>
              <a:t>*sources from the sites on our curriculum*</a:t>
            </a:r>
            <a:endParaRPr lang="en-US" sz="1200" dirty="0"/>
          </a:p>
        </p:txBody>
      </p:sp>
      <p:sp>
        <p:nvSpPr>
          <p:cNvPr id="7" name="TextBox 6"/>
          <p:cNvSpPr txBox="1"/>
          <p:nvPr/>
        </p:nvSpPr>
        <p:spPr>
          <a:xfrm>
            <a:off x="6172200" y="6320135"/>
            <a:ext cx="2971800" cy="461665"/>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9458" name="Group 2"/>
          <p:cNvGrpSpPr>
            <a:grpSpLocks/>
          </p:cNvGrpSpPr>
          <p:nvPr/>
        </p:nvGrpSpPr>
        <p:grpSpPr bwMode="auto">
          <a:xfrm>
            <a:off x="2438400" y="1600200"/>
            <a:ext cx="3962400" cy="3657600"/>
            <a:chOff x="1536" y="1008"/>
            <a:chExt cx="2496" cy="2304"/>
          </a:xfrm>
        </p:grpSpPr>
        <p:sp>
          <p:nvSpPr>
            <p:cNvPr id="19459" name="PubL"/>
            <p:cNvSpPr>
              <a:spLocks noEditPoints="1" noChangeArrowheads="1"/>
            </p:cNvSpPr>
            <p:nvPr/>
          </p:nvSpPr>
          <p:spPr bwMode="auto">
            <a:xfrm rot="-10800000">
              <a:off x="1536" y="1008"/>
              <a:ext cx="2496" cy="1518"/>
            </a:xfrm>
            <a:custGeom>
              <a:avLst/>
              <a:gdLst>
                <a:gd name="G0" fmla="+- 0 0 0"/>
                <a:gd name="G1" fmla="*/ 10575 1 2"/>
                <a:gd name="G2" fmla="+- 10575 0 0"/>
                <a:gd name="G3" fmla="+- 13890 0 0"/>
                <a:gd name="G4" fmla="*/ 13890 1 2"/>
                <a:gd name="G5" fmla="+- 10800 G4 0"/>
                <a:gd name="T0" fmla="*/ 5288 w 21600"/>
                <a:gd name="T1" fmla="*/ 0 h 21600"/>
                <a:gd name="T2" fmla="*/ 0 w 21600"/>
                <a:gd name="T3" fmla="*/ 10800 h 21600"/>
                <a:gd name="T4" fmla="*/ 10800 w 21600"/>
                <a:gd name="T5" fmla="*/ 21600 h 21600"/>
                <a:gd name="T6" fmla="*/ 21600 w 21600"/>
                <a:gd name="T7" fmla="*/ 17745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3890"/>
                  </a:lnTo>
                  <a:lnTo>
                    <a:pt x="10575" y="13890"/>
                  </a:lnTo>
                  <a:lnTo>
                    <a:pt x="10575"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a:outerShdw dist="35921" dir="2700000" algn="ctr" rotWithShape="0">
                <a:srgbClr val="808080"/>
              </a:outerShdw>
            </a:effectLst>
          </p:spPr>
          <p:txBody>
            <a:bodyPr/>
            <a:lstStyle/>
            <a:p>
              <a:endParaRPr lang="en-US"/>
            </a:p>
          </p:txBody>
        </p:sp>
        <p:sp>
          <p:nvSpPr>
            <p:cNvPr id="19460" name="PubL"/>
            <p:cNvSpPr>
              <a:spLocks noEditPoints="1" noChangeArrowheads="1"/>
            </p:cNvSpPr>
            <p:nvPr/>
          </p:nvSpPr>
          <p:spPr bwMode="auto">
            <a:xfrm>
              <a:off x="1536" y="1794"/>
              <a:ext cx="2496" cy="1518"/>
            </a:xfrm>
            <a:custGeom>
              <a:avLst/>
              <a:gdLst>
                <a:gd name="G0" fmla="+- 0 0 0"/>
                <a:gd name="G1" fmla="*/ 9138 1 2"/>
                <a:gd name="G2" fmla="+- 9138 0 0"/>
                <a:gd name="G3" fmla="+- 13890 0 0"/>
                <a:gd name="G4" fmla="*/ 13890 1 2"/>
                <a:gd name="G5" fmla="+- 10800 G4 0"/>
                <a:gd name="T0" fmla="*/ 4569 w 21600"/>
                <a:gd name="T1" fmla="*/ 0 h 21600"/>
                <a:gd name="T2" fmla="*/ 0 w 21600"/>
                <a:gd name="T3" fmla="*/ 10800 h 21600"/>
                <a:gd name="T4" fmla="*/ 10800 w 21600"/>
                <a:gd name="T5" fmla="*/ 21600 h 21600"/>
                <a:gd name="T6" fmla="*/ 21600 w 21600"/>
                <a:gd name="T7" fmla="*/ 17745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3890"/>
                  </a:lnTo>
                  <a:lnTo>
                    <a:pt x="9138" y="13890"/>
                  </a:lnTo>
                  <a:lnTo>
                    <a:pt x="9138"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a:outerShdw dist="35921" dir="2700000" algn="ctr" rotWithShape="0">
                <a:srgbClr val="808080"/>
              </a:outerShdw>
            </a:effectLst>
          </p:spPr>
          <p:txBody>
            <a:bodyPr/>
            <a:lstStyle/>
            <a:p>
              <a:endParaRPr lang="en-US"/>
            </a:p>
          </p:txBody>
        </p:sp>
      </p:grpSp>
      <p:sp>
        <p:nvSpPr>
          <p:cNvPr id="19461" name="PubL"/>
          <p:cNvSpPr>
            <a:spLocks noEditPoints="1" noChangeArrowheads="1"/>
          </p:cNvSpPr>
          <p:nvPr/>
        </p:nvSpPr>
        <p:spPr bwMode="auto">
          <a:xfrm>
            <a:off x="133350" y="76200"/>
            <a:ext cx="8763000" cy="6724650"/>
          </a:xfrm>
          <a:custGeom>
            <a:avLst/>
            <a:gdLst>
              <a:gd name="G0" fmla="+- 0 0 0"/>
              <a:gd name="G1" fmla="*/ 2997 1 2"/>
              <a:gd name="G2" fmla="+- 2997 0 0"/>
              <a:gd name="G3" fmla="+- 18353 0 0"/>
              <a:gd name="G4" fmla="*/ 18353 1 2"/>
              <a:gd name="G5" fmla="+- 10800 G4 0"/>
              <a:gd name="T0" fmla="*/ 1499 w 21600"/>
              <a:gd name="T1" fmla="*/ 0 h 21600"/>
              <a:gd name="T2" fmla="*/ 0 w 21600"/>
              <a:gd name="T3" fmla="*/ 10800 h 21600"/>
              <a:gd name="T4" fmla="*/ 10800 w 21600"/>
              <a:gd name="T5" fmla="*/ 21600 h 21600"/>
              <a:gd name="T6" fmla="*/ 21600 w 21600"/>
              <a:gd name="T7" fmla="*/ 19977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8353"/>
                </a:lnTo>
                <a:lnTo>
                  <a:pt x="2997" y="18353"/>
                </a:lnTo>
                <a:lnTo>
                  <a:pt x="2997"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p:spPr>
        <p:txBody>
          <a:bodyPr/>
          <a:lstStyle/>
          <a:p>
            <a:endParaRPr lang="en-US"/>
          </a:p>
        </p:txBody>
      </p:sp>
      <p:sp>
        <p:nvSpPr>
          <p:cNvPr id="19462" name="PubL"/>
          <p:cNvSpPr>
            <a:spLocks noEditPoints="1" noChangeArrowheads="1"/>
          </p:cNvSpPr>
          <p:nvPr/>
        </p:nvSpPr>
        <p:spPr bwMode="auto">
          <a:xfrm rot="10800000">
            <a:off x="285750" y="76200"/>
            <a:ext cx="8763000" cy="6724650"/>
          </a:xfrm>
          <a:custGeom>
            <a:avLst/>
            <a:gdLst>
              <a:gd name="G0" fmla="+- 0 0 0"/>
              <a:gd name="G1" fmla="*/ 2997 1 2"/>
              <a:gd name="G2" fmla="+- 2997 0 0"/>
              <a:gd name="G3" fmla="+- 18353 0 0"/>
              <a:gd name="G4" fmla="*/ 18353 1 2"/>
              <a:gd name="G5" fmla="+- 10800 G4 0"/>
              <a:gd name="T0" fmla="*/ 1499 w 21600"/>
              <a:gd name="T1" fmla="*/ 0 h 21600"/>
              <a:gd name="T2" fmla="*/ 0 w 21600"/>
              <a:gd name="T3" fmla="*/ 10800 h 21600"/>
              <a:gd name="T4" fmla="*/ 10800 w 21600"/>
              <a:gd name="T5" fmla="*/ 21600 h 21600"/>
              <a:gd name="T6" fmla="*/ 21600 w 21600"/>
              <a:gd name="T7" fmla="*/ 19977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8353"/>
                </a:lnTo>
                <a:lnTo>
                  <a:pt x="2997" y="18353"/>
                </a:lnTo>
                <a:lnTo>
                  <a:pt x="2997"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p:spPr>
        <p:txBody>
          <a:bodyPr/>
          <a:lstStyle/>
          <a:p>
            <a:endParaRPr lang="en-US"/>
          </a:p>
        </p:txBody>
      </p:sp>
      <p:sp>
        <p:nvSpPr>
          <p:cNvPr id="19463" name="Rectangle 7"/>
          <p:cNvSpPr>
            <a:spLocks noChangeArrowheads="1"/>
          </p:cNvSpPr>
          <p:nvPr/>
        </p:nvSpPr>
        <p:spPr bwMode="auto">
          <a:xfrm>
            <a:off x="762000" y="2667000"/>
            <a:ext cx="7772400" cy="1143000"/>
          </a:xfrm>
          <a:prstGeom prst="rect">
            <a:avLst/>
          </a:prstGeom>
          <a:noFill/>
          <a:ln w="9525">
            <a:noFill/>
            <a:miter lim="800000"/>
            <a:headEnd/>
            <a:tailEnd/>
          </a:ln>
          <a:effectLst>
            <a:outerShdw dist="35921" dir="2700000" algn="ctr" rotWithShape="0">
              <a:schemeClr val="bg2"/>
            </a:outerShdw>
          </a:effectLst>
        </p:spPr>
        <p:txBody>
          <a:bodyPr anchor="ctr"/>
          <a:lstStyle/>
          <a:p>
            <a:pPr algn="ctr"/>
            <a:r>
              <a:rPr lang="en-US" sz="4800">
                <a:solidFill>
                  <a:srgbClr val="000066"/>
                </a:solidFill>
                <a:effectLst>
                  <a:outerShdw blurRad="38100" dist="38100" dir="2700000" algn="tl">
                    <a:srgbClr val="C0C0C0"/>
                  </a:outerShdw>
                </a:effectLst>
                <a:latin typeface="Eras Ultra ITC" pitchFamily="34" charset="0"/>
              </a:rPr>
              <a:t>BRIEF HISTORY OF BIOMETRICS</a:t>
            </a:r>
            <a:endParaRPr lang="en-US" sz="3200">
              <a:solidFill>
                <a:srgbClr val="000066"/>
              </a:solidFill>
              <a:effectLst>
                <a:outerShdw blurRad="38100" dist="38100" dir="2700000" algn="tl">
                  <a:srgbClr val="C0C0C0"/>
                </a:outerShdw>
              </a:effectLst>
              <a:latin typeface="Eras Ultra IT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after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500" fill="hold"/>
                                        <p:tgtEl>
                                          <p:spTgt spid="19458"/>
                                        </p:tgtEl>
                                        <p:attrNameLst>
                                          <p:attrName>ppt_w</p:attrName>
                                        </p:attrNameLst>
                                      </p:cBhvr>
                                      <p:tavLst>
                                        <p:tav tm="0">
                                          <p:val>
                                            <p:strVal val="4*#ppt_w"/>
                                          </p:val>
                                        </p:tav>
                                        <p:tav tm="100000">
                                          <p:val>
                                            <p:strVal val="#ppt_w"/>
                                          </p:val>
                                        </p:tav>
                                      </p:tavLst>
                                    </p:anim>
                                    <p:anim calcmode="lin" valueType="num">
                                      <p:cBhvr>
                                        <p:cTn id="8" dur="500" fill="hold"/>
                                        <p:tgtEl>
                                          <p:spTgt spid="19458"/>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19463"/>
                                        </p:tgtEl>
                                        <p:attrNameLst>
                                          <p:attrName>style.visibility</p:attrName>
                                        </p:attrNameLst>
                                      </p:cBhvr>
                                      <p:to>
                                        <p:strVal val="visible"/>
                                      </p:to>
                                    </p:set>
                                    <p:animEffect transition="in" filter="dissolve">
                                      <p:cBhvr>
                                        <p:cTn id="12" dur="500"/>
                                        <p:tgtEl>
                                          <p:spTgt spid="19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HISTORY OF BIOMETRICS</a:t>
            </a:r>
          </a:p>
        </p:txBody>
      </p:sp>
      <p:sp>
        <p:nvSpPr>
          <p:cNvPr id="10243" name="Rectangle 3"/>
          <p:cNvSpPr>
            <a:spLocks noGrp="1" noChangeArrowheads="1"/>
          </p:cNvSpPr>
          <p:nvPr>
            <p:ph type="body" idx="1"/>
          </p:nvPr>
        </p:nvSpPr>
        <p:spPr/>
        <p:txBody>
          <a:bodyPr/>
          <a:lstStyle/>
          <a:p>
            <a:r>
              <a:rPr lang="en-US"/>
              <a:t>Biometrics was used during prehistoric times.</a:t>
            </a:r>
          </a:p>
          <a:p>
            <a:r>
              <a:rPr lang="en-US"/>
              <a:t>Chinese used fingerprinting in the 14</a:t>
            </a:r>
            <a:r>
              <a:rPr lang="en-US" baseline="30000"/>
              <a:t>th</a:t>
            </a:r>
            <a:r>
              <a:rPr lang="en-US"/>
              <a:t> Century for identification.</a:t>
            </a:r>
          </a:p>
          <a:p>
            <a:r>
              <a:rPr lang="en-US"/>
              <a:t>In the 17</a:t>
            </a:r>
            <a:r>
              <a:rPr lang="en-US" baseline="30000"/>
              <a:t>th</a:t>
            </a:r>
            <a:r>
              <a:rPr lang="en-US"/>
              <a:t> century fingerprinting was used to seal official documents.</a:t>
            </a:r>
          </a:p>
          <a:p>
            <a:endParaRPr lang="en-US"/>
          </a:p>
        </p:txBody>
      </p:sp>
      <p:sp>
        <p:nvSpPr>
          <p:cNvPr id="6" name="TextBox 5"/>
          <p:cNvSpPr txBox="1"/>
          <p:nvPr/>
        </p:nvSpPr>
        <p:spPr>
          <a:xfrm>
            <a:off x="6172200" y="6248400"/>
            <a:ext cx="2819400" cy="461665"/>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0482" name="Group 2"/>
          <p:cNvGrpSpPr>
            <a:grpSpLocks/>
          </p:cNvGrpSpPr>
          <p:nvPr/>
        </p:nvGrpSpPr>
        <p:grpSpPr bwMode="auto">
          <a:xfrm>
            <a:off x="2438400" y="1600200"/>
            <a:ext cx="3962400" cy="3657600"/>
            <a:chOff x="1536" y="1008"/>
            <a:chExt cx="2496" cy="2304"/>
          </a:xfrm>
        </p:grpSpPr>
        <p:sp>
          <p:nvSpPr>
            <p:cNvPr id="20483" name="PubL"/>
            <p:cNvSpPr>
              <a:spLocks noEditPoints="1" noChangeArrowheads="1"/>
            </p:cNvSpPr>
            <p:nvPr/>
          </p:nvSpPr>
          <p:spPr bwMode="auto">
            <a:xfrm rot="-10800000">
              <a:off x="1536" y="1008"/>
              <a:ext cx="2496" cy="1518"/>
            </a:xfrm>
            <a:custGeom>
              <a:avLst/>
              <a:gdLst>
                <a:gd name="G0" fmla="+- 0 0 0"/>
                <a:gd name="G1" fmla="*/ 10575 1 2"/>
                <a:gd name="G2" fmla="+- 10575 0 0"/>
                <a:gd name="G3" fmla="+- 13890 0 0"/>
                <a:gd name="G4" fmla="*/ 13890 1 2"/>
                <a:gd name="G5" fmla="+- 10800 G4 0"/>
                <a:gd name="T0" fmla="*/ 5288 w 21600"/>
                <a:gd name="T1" fmla="*/ 0 h 21600"/>
                <a:gd name="T2" fmla="*/ 0 w 21600"/>
                <a:gd name="T3" fmla="*/ 10800 h 21600"/>
                <a:gd name="T4" fmla="*/ 10800 w 21600"/>
                <a:gd name="T5" fmla="*/ 21600 h 21600"/>
                <a:gd name="T6" fmla="*/ 21600 w 21600"/>
                <a:gd name="T7" fmla="*/ 17745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3890"/>
                  </a:lnTo>
                  <a:lnTo>
                    <a:pt x="10575" y="13890"/>
                  </a:lnTo>
                  <a:lnTo>
                    <a:pt x="10575"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a:outerShdw dist="35921" dir="2700000" algn="ctr" rotWithShape="0">
                <a:srgbClr val="808080"/>
              </a:outerShdw>
            </a:effectLst>
          </p:spPr>
          <p:txBody>
            <a:bodyPr/>
            <a:lstStyle/>
            <a:p>
              <a:endParaRPr lang="en-US"/>
            </a:p>
          </p:txBody>
        </p:sp>
        <p:sp>
          <p:nvSpPr>
            <p:cNvPr id="20484" name="PubL"/>
            <p:cNvSpPr>
              <a:spLocks noEditPoints="1" noChangeArrowheads="1"/>
            </p:cNvSpPr>
            <p:nvPr/>
          </p:nvSpPr>
          <p:spPr bwMode="auto">
            <a:xfrm>
              <a:off x="1536" y="1794"/>
              <a:ext cx="2496" cy="1518"/>
            </a:xfrm>
            <a:custGeom>
              <a:avLst/>
              <a:gdLst>
                <a:gd name="G0" fmla="+- 0 0 0"/>
                <a:gd name="G1" fmla="*/ 9138 1 2"/>
                <a:gd name="G2" fmla="+- 9138 0 0"/>
                <a:gd name="G3" fmla="+- 13890 0 0"/>
                <a:gd name="G4" fmla="*/ 13890 1 2"/>
                <a:gd name="G5" fmla="+- 10800 G4 0"/>
                <a:gd name="T0" fmla="*/ 4569 w 21600"/>
                <a:gd name="T1" fmla="*/ 0 h 21600"/>
                <a:gd name="T2" fmla="*/ 0 w 21600"/>
                <a:gd name="T3" fmla="*/ 10800 h 21600"/>
                <a:gd name="T4" fmla="*/ 10800 w 21600"/>
                <a:gd name="T5" fmla="*/ 21600 h 21600"/>
                <a:gd name="T6" fmla="*/ 21600 w 21600"/>
                <a:gd name="T7" fmla="*/ 17745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3890"/>
                  </a:lnTo>
                  <a:lnTo>
                    <a:pt x="9138" y="13890"/>
                  </a:lnTo>
                  <a:lnTo>
                    <a:pt x="9138"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a:outerShdw dist="35921" dir="2700000" algn="ctr" rotWithShape="0">
                <a:srgbClr val="808080"/>
              </a:outerShdw>
            </a:effectLst>
          </p:spPr>
          <p:txBody>
            <a:bodyPr/>
            <a:lstStyle/>
            <a:p>
              <a:endParaRPr lang="en-US"/>
            </a:p>
          </p:txBody>
        </p:sp>
      </p:grpSp>
      <p:sp>
        <p:nvSpPr>
          <p:cNvPr id="20485" name="PubL"/>
          <p:cNvSpPr>
            <a:spLocks noEditPoints="1" noChangeArrowheads="1"/>
          </p:cNvSpPr>
          <p:nvPr/>
        </p:nvSpPr>
        <p:spPr bwMode="auto">
          <a:xfrm>
            <a:off x="133350" y="76200"/>
            <a:ext cx="8763000" cy="6724650"/>
          </a:xfrm>
          <a:custGeom>
            <a:avLst/>
            <a:gdLst>
              <a:gd name="G0" fmla="+- 0 0 0"/>
              <a:gd name="G1" fmla="*/ 2997 1 2"/>
              <a:gd name="G2" fmla="+- 2997 0 0"/>
              <a:gd name="G3" fmla="+- 18353 0 0"/>
              <a:gd name="G4" fmla="*/ 18353 1 2"/>
              <a:gd name="G5" fmla="+- 10800 G4 0"/>
              <a:gd name="T0" fmla="*/ 1499 w 21600"/>
              <a:gd name="T1" fmla="*/ 0 h 21600"/>
              <a:gd name="T2" fmla="*/ 0 w 21600"/>
              <a:gd name="T3" fmla="*/ 10800 h 21600"/>
              <a:gd name="T4" fmla="*/ 10800 w 21600"/>
              <a:gd name="T5" fmla="*/ 21600 h 21600"/>
              <a:gd name="T6" fmla="*/ 21600 w 21600"/>
              <a:gd name="T7" fmla="*/ 19977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8353"/>
                </a:lnTo>
                <a:lnTo>
                  <a:pt x="2997" y="18353"/>
                </a:lnTo>
                <a:lnTo>
                  <a:pt x="2997"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p:spPr>
        <p:txBody>
          <a:bodyPr/>
          <a:lstStyle/>
          <a:p>
            <a:endParaRPr lang="en-US"/>
          </a:p>
        </p:txBody>
      </p:sp>
      <p:sp>
        <p:nvSpPr>
          <p:cNvPr id="20486" name="PubL"/>
          <p:cNvSpPr>
            <a:spLocks noEditPoints="1" noChangeArrowheads="1"/>
          </p:cNvSpPr>
          <p:nvPr/>
        </p:nvSpPr>
        <p:spPr bwMode="auto">
          <a:xfrm rot="10800000">
            <a:off x="285750" y="76200"/>
            <a:ext cx="8763000" cy="6724650"/>
          </a:xfrm>
          <a:custGeom>
            <a:avLst/>
            <a:gdLst>
              <a:gd name="G0" fmla="+- 0 0 0"/>
              <a:gd name="G1" fmla="*/ 2997 1 2"/>
              <a:gd name="G2" fmla="+- 2997 0 0"/>
              <a:gd name="G3" fmla="+- 18353 0 0"/>
              <a:gd name="G4" fmla="*/ 18353 1 2"/>
              <a:gd name="G5" fmla="+- 10800 G4 0"/>
              <a:gd name="T0" fmla="*/ 1499 w 21600"/>
              <a:gd name="T1" fmla="*/ 0 h 21600"/>
              <a:gd name="T2" fmla="*/ 0 w 21600"/>
              <a:gd name="T3" fmla="*/ 10800 h 21600"/>
              <a:gd name="T4" fmla="*/ 10800 w 21600"/>
              <a:gd name="T5" fmla="*/ 21600 h 21600"/>
              <a:gd name="T6" fmla="*/ 21600 w 21600"/>
              <a:gd name="T7" fmla="*/ 19977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8353"/>
                </a:lnTo>
                <a:lnTo>
                  <a:pt x="2997" y="18353"/>
                </a:lnTo>
                <a:lnTo>
                  <a:pt x="2997"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p:spPr>
        <p:txBody>
          <a:bodyPr/>
          <a:lstStyle/>
          <a:p>
            <a:endParaRPr lang="en-US"/>
          </a:p>
        </p:txBody>
      </p:sp>
      <p:sp>
        <p:nvSpPr>
          <p:cNvPr id="20487" name="Rectangle 7"/>
          <p:cNvSpPr>
            <a:spLocks noChangeArrowheads="1"/>
          </p:cNvSpPr>
          <p:nvPr/>
        </p:nvSpPr>
        <p:spPr bwMode="auto">
          <a:xfrm>
            <a:off x="762000" y="2667000"/>
            <a:ext cx="7772400" cy="1143000"/>
          </a:xfrm>
          <a:prstGeom prst="rect">
            <a:avLst/>
          </a:prstGeom>
          <a:noFill/>
          <a:ln w="9525">
            <a:noFill/>
            <a:miter lim="800000"/>
            <a:headEnd/>
            <a:tailEnd/>
          </a:ln>
          <a:effectLst>
            <a:outerShdw dist="35921" dir="2700000" algn="ctr" rotWithShape="0">
              <a:schemeClr val="bg2"/>
            </a:outerShdw>
          </a:effectLst>
        </p:spPr>
        <p:txBody>
          <a:bodyPr anchor="ctr"/>
          <a:lstStyle/>
          <a:p>
            <a:pPr algn="ctr"/>
            <a:r>
              <a:rPr lang="en-US" sz="4800">
                <a:solidFill>
                  <a:srgbClr val="000066"/>
                </a:solidFill>
                <a:effectLst>
                  <a:outerShdw blurRad="38100" dist="38100" dir="2700000" algn="tl">
                    <a:srgbClr val="C0C0C0"/>
                  </a:outerShdw>
                </a:effectLst>
                <a:latin typeface="Eras Ultra ITC" pitchFamily="34" charset="0"/>
              </a:rPr>
              <a:t>TYPES OF BIOMETRICS</a:t>
            </a:r>
            <a:endParaRPr lang="en-US" sz="3200">
              <a:solidFill>
                <a:srgbClr val="000066"/>
              </a:solidFill>
              <a:effectLst>
                <a:outerShdw blurRad="38100" dist="38100" dir="2700000" algn="tl">
                  <a:srgbClr val="C0C0C0"/>
                </a:outerShdw>
              </a:effectLst>
              <a:latin typeface="Eras Ultra IT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after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500" fill="hold"/>
                                        <p:tgtEl>
                                          <p:spTgt spid="20482"/>
                                        </p:tgtEl>
                                        <p:attrNameLst>
                                          <p:attrName>ppt_w</p:attrName>
                                        </p:attrNameLst>
                                      </p:cBhvr>
                                      <p:tavLst>
                                        <p:tav tm="0">
                                          <p:val>
                                            <p:strVal val="4*#ppt_w"/>
                                          </p:val>
                                        </p:tav>
                                        <p:tav tm="100000">
                                          <p:val>
                                            <p:strVal val="#ppt_w"/>
                                          </p:val>
                                        </p:tav>
                                      </p:tavLst>
                                    </p:anim>
                                    <p:anim calcmode="lin" valueType="num">
                                      <p:cBhvr>
                                        <p:cTn id="8" dur="500" fill="hold"/>
                                        <p:tgtEl>
                                          <p:spTgt spid="20482"/>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20487"/>
                                        </p:tgtEl>
                                        <p:attrNameLst>
                                          <p:attrName>style.visibility</p:attrName>
                                        </p:attrNameLst>
                                      </p:cBhvr>
                                      <p:to>
                                        <p:strVal val="visible"/>
                                      </p:to>
                                    </p:set>
                                    <p:animEffect transition="in" filter="dissolve">
                                      <p:cBhvr>
                                        <p:cTn id="12" dur="500"/>
                                        <p:tgtEl>
                                          <p:spTgt spid="20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TYPES OF BIOMETRICS </a:t>
            </a:r>
          </a:p>
        </p:txBody>
      </p:sp>
      <p:sp>
        <p:nvSpPr>
          <p:cNvPr id="11267" name="Rectangle 3"/>
          <p:cNvSpPr>
            <a:spLocks noGrp="1" noChangeArrowheads="1"/>
          </p:cNvSpPr>
          <p:nvPr>
            <p:ph type="body" idx="1"/>
          </p:nvPr>
        </p:nvSpPr>
        <p:spPr/>
        <p:txBody>
          <a:bodyPr/>
          <a:lstStyle/>
          <a:p>
            <a:pPr algn="just"/>
            <a:r>
              <a:rPr lang="en-US"/>
              <a:t>Finger prints</a:t>
            </a:r>
          </a:p>
          <a:p>
            <a:pPr algn="just"/>
            <a:r>
              <a:rPr lang="en-US"/>
              <a:t>Retina Scans</a:t>
            </a:r>
          </a:p>
          <a:p>
            <a:pPr algn="just"/>
            <a:r>
              <a:rPr lang="en-US"/>
              <a:t>Iris Scans</a:t>
            </a:r>
          </a:p>
          <a:p>
            <a:pPr algn="just"/>
            <a:r>
              <a:rPr lang="en-US"/>
              <a:t>Voice recognition</a:t>
            </a:r>
          </a:p>
          <a:p>
            <a:pPr algn="just"/>
            <a:r>
              <a:rPr lang="en-US"/>
              <a:t>Face recognition.</a:t>
            </a:r>
          </a:p>
          <a:p>
            <a:endParaRPr lang="en-US"/>
          </a:p>
        </p:txBody>
      </p:sp>
      <p:sp>
        <p:nvSpPr>
          <p:cNvPr id="6" name="TextBox 5"/>
          <p:cNvSpPr txBox="1"/>
          <p:nvPr/>
        </p:nvSpPr>
        <p:spPr>
          <a:xfrm>
            <a:off x="6172200" y="6243935"/>
            <a:ext cx="2895600" cy="461665"/>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TYPES OF BIOMETRICS </a:t>
            </a:r>
          </a:p>
        </p:txBody>
      </p:sp>
      <p:sp>
        <p:nvSpPr>
          <p:cNvPr id="14339" name="Rectangle 3"/>
          <p:cNvSpPr>
            <a:spLocks noGrp="1" noChangeArrowheads="1"/>
          </p:cNvSpPr>
          <p:nvPr>
            <p:ph type="body" idx="1"/>
          </p:nvPr>
        </p:nvSpPr>
        <p:spPr/>
        <p:txBody>
          <a:bodyPr/>
          <a:lstStyle/>
          <a:p>
            <a:pPr>
              <a:buFontTx/>
              <a:buNone/>
            </a:pPr>
            <a:r>
              <a:rPr lang="en-US" sz="2800">
                <a:cs typeface="Times New Roman" pitchFamily="18" charset="0"/>
              </a:rPr>
              <a:t>	Other forms of emerging  Biometrics: </a:t>
            </a:r>
          </a:p>
          <a:p>
            <a:r>
              <a:rPr lang="en-US" sz="2800">
                <a:cs typeface="Times New Roman" pitchFamily="18" charset="0"/>
              </a:rPr>
              <a:t>thermal scans</a:t>
            </a:r>
          </a:p>
          <a:p>
            <a:r>
              <a:rPr lang="en-US" sz="2800">
                <a:cs typeface="Times New Roman" pitchFamily="18" charset="0"/>
              </a:rPr>
              <a:t>DNA (actually actively used in forensics)</a:t>
            </a:r>
          </a:p>
          <a:p>
            <a:r>
              <a:rPr lang="en-US" sz="2800">
                <a:cs typeface="Times New Roman" pitchFamily="18" charset="0"/>
              </a:rPr>
              <a:t>Signatures</a:t>
            </a:r>
          </a:p>
          <a:p>
            <a:r>
              <a:rPr lang="en-US" sz="2800">
                <a:cs typeface="Times New Roman" pitchFamily="18" charset="0"/>
              </a:rPr>
              <a:t>hand geometry</a:t>
            </a:r>
          </a:p>
          <a:p>
            <a:r>
              <a:rPr lang="en-US" sz="2800">
                <a:cs typeface="Times New Roman" pitchFamily="18" charset="0"/>
              </a:rPr>
              <a:t>ear structure</a:t>
            </a:r>
          </a:p>
          <a:p>
            <a:r>
              <a:rPr lang="en-US" sz="2800">
                <a:cs typeface="Times New Roman" pitchFamily="18" charset="0"/>
              </a:rPr>
              <a:t>heart rhythm</a:t>
            </a:r>
          </a:p>
        </p:txBody>
      </p:sp>
      <p:sp>
        <p:nvSpPr>
          <p:cNvPr id="6" name="TextBox 5"/>
          <p:cNvSpPr txBox="1"/>
          <p:nvPr/>
        </p:nvSpPr>
        <p:spPr>
          <a:xfrm>
            <a:off x="6172200" y="6243935"/>
            <a:ext cx="2971800" cy="461665"/>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2438400" y="1600200"/>
            <a:ext cx="3962400" cy="3657600"/>
            <a:chOff x="1536" y="1008"/>
            <a:chExt cx="2496" cy="2304"/>
          </a:xfrm>
        </p:grpSpPr>
        <p:sp>
          <p:nvSpPr>
            <p:cNvPr id="21507" name="PubL"/>
            <p:cNvSpPr>
              <a:spLocks noEditPoints="1" noChangeArrowheads="1"/>
            </p:cNvSpPr>
            <p:nvPr/>
          </p:nvSpPr>
          <p:spPr bwMode="auto">
            <a:xfrm rot="-10800000">
              <a:off x="1536" y="1008"/>
              <a:ext cx="2496" cy="1518"/>
            </a:xfrm>
            <a:custGeom>
              <a:avLst/>
              <a:gdLst>
                <a:gd name="G0" fmla="+- 0 0 0"/>
                <a:gd name="G1" fmla="*/ 10575 1 2"/>
                <a:gd name="G2" fmla="+- 10575 0 0"/>
                <a:gd name="G3" fmla="+- 13890 0 0"/>
                <a:gd name="G4" fmla="*/ 13890 1 2"/>
                <a:gd name="G5" fmla="+- 10800 G4 0"/>
                <a:gd name="T0" fmla="*/ 5288 w 21600"/>
                <a:gd name="T1" fmla="*/ 0 h 21600"/>
                <a:gd name="T2" fmla="*/ 0 w 21600"/>
                <a:gd name="T3" fmla="*/ 10800 h 21600"/>
                <a:gd name="T4" fmla="*/ 10800 w 21600"/>
                <a:gd name="T5" fmla="*/ 21600 h 21600"/>
                <a:gd name="T6" fmla="*/ 21600 w 21600"/>
                <a:gd name="T7" fmla="*/ 17745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3890"/>
                  </a:lnTo>
                  <a:lnTo>
                    <a:pt x="10575" y="13890"/>
                  </a:lnTo>
                  <a:lnTo>
                    <a:pt x="10575"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a:outerShdw dist="35921" dir="2700000" algn="ctr" rotWithShape="0">
                <a:srgbClr val="808080"/>
              </a:outerShdw>
            </a:effectLst>
          </p:spPr>
          <p:txBody>
            <a:bodyPr/>
            <a:lstStyle/>
            <a:p>
              <a:endParaRPr lang="en-US"/>
            </a:p>
          </p:txBody>
        </p:sp>
        <p:sp>
          <p:nvSpPr>
            <p:cNvPr id="21508" name="PubL"/>
            <p:cNvSpPr>
              <a:spLocks noEditPoints="1" noChangeArrowheads="1"/>
            </p:cNvSpPr>
            <p:nvPr/>
          </p:nvSpPr>
          <p:spPr bwMode="auto">
            <a:xfrm>
              <a:off x="1536" y="1794"/>
              <a:ext cx="2496" cy="1518"/>
            </a:xfrm>
            <a:custGeom>
              <a:avLst/>
              <a:gdLst>
                <a:gd name="G0" fmla="+- 0 0 0"/>
                <a:gd name="G1" fmla="*/ 9138 1 2"/>
                <a:gd name="G2" fmla="+- 9138 0 0"/>
                <a:gd name="G3" fmla="+- 13890 0 0"/>
                <a:gd name="G4" fmla="*/ 13890 1 2"/>
                <a:gd name="G5" fmla="+- 10800 G4 0"/>
                <a:gd name="T0" fmla="*/ 4569 w 21600"/>
                <a:gd name="T1" fmla="*/ 0 h 21600"/>
                <a:gd name="T2" fmla="*/ 0 w 21600"/>
                <a:gd name="T3" fmla="*/ 10800 h 21600"/>
                <a:gd name="T4" fmla="*/ 10800 w 21600"/>
                <a:gd name="T5" fmla="*/ 21600 h 21600"/>
                <a:gd name="T6" fmla="*/ 21600 w 21600"/>
                <a:gd name="T7" fmla="*/ 17745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3890"/>
                  </a:lnTo>
                  <a:lnTo>
                    <a:pt x="9138" y="13890"/>
                  </a:lnTo>
                  <a:lnTo>
                    <a:pt x="9138"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a:outerShdw dist="35921" dir="2700000" algn="ctr" rotWithShape="0">
                <a:srgbClr val="808080"/>
              </a:outerShdw>
            </a:effectLst>
          </p:spPr>
          <p:txBody>
            <a:bodyPr/>
            <a:lstStyle/>
            <a:p>
              <a:endParaRPr lang="en-US"/>
            </a:p>
          </p:txBody>
        </p:sp>
      </p:grpSp>
      <p:sp>
        <p:nvSpPr>
          <p:cNvPr id="21509" name="PubL"/>
          <p:cNvSpPr>
            <a:spLocks noEditPoints="1" noChangeArrowheads="1"/>
          </p:cNvSpPr>
          <p:nvPr/>
        </p:nvSpPr>
        <p:spPr bwMode="auto">
          <a:xfrm>
            <a:off x="133350" y="76200"/>
            <a:ext cx="8763000" cy="6724650"/>
          </a:xfrm>
          <a:custGeom>
            <a:avLst/>
            <a:gdLst>
              <a:gd name="G0" fmla="+- 0 0 0"/>
              <a:gd name="G1" fmla="*/ 2997 1 2"/>
              <a:gd name="G2" fmla="+- 2997 0 0"/>
              <a:gd name="G3" fmla="+- 18353 0 0"/>
              <a:gd name="G4" fmla="*/ 18353 1 2"/>
              <a:gd name="G5" fmla="+- 10800 G4 0"/>
              <a:gd name="T0" fmla="*/ 1499 w 21600"/>
              <a:gd name="T1" fmla="*/ 0 h 21600"/>
              <a:gd name="T2" fmla="*/ 0 w 21600"/>
              <a:gd name="T3" fmla="*/ 10800 h 21600"/>
              <a:gd name="T4" fmla="*/ 10800 w 21600"/>
              <a:gd name="T5" fmla="*/ 21600 h 21600"/>
              <a:gd name="T6" fmla="*/ 21600 w 21600"/>
              <a:gd name="T7" fmla="*/ 19977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8353"/>
                </a:lnTo>
                <a:lnTo>
                  <a:pt x="2997" y="18353"/>
                </a:lnTo>
                <a:lnTo>
                  <a:pt x="2997"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p:spPr>
        <p:txBody>
          <a:bodyPr/>
          <a:lstStyle/>
          <a:p>
            <a:endParaRPr lang="en-US"/>
          </a:p>
        </p:txBody>
      </p:sp>
      <p:sp>
        <p:nvSpPr>
          <p:cNvPr id="21510" name="PubL"/>
          <p:cNvSpPr>
            <a:spLocks noEditPoints="1" noChangeArrowheads="1"/>
          </p:cNvSpPr>
          <p:nvPr/>
        </p:nvSpPr>
        <p:spPr bwMode="auto">
          <a:xfrm rot="10800000">
            <a:off x="285750" y="76200"/>
            <a:ext cx="8763000" cy="6724650"/>
          </a:xfrm>
          <a:custGeom>
            <a:avLst/>
            <a:gdLst>
              <a:gd name="G0" fmla="+- 0 0 0"/>
              <a:gd name="G1" fmla="*/ 2997 1 2"/>
              <a:gd name="G2" fmla="+- 2997 0 0"/>
              <a:gd name="G3" fmla="+- 18353 0 0"/>
              <a:gd name="G4" fmla="*/ 18353 1 2"/>
              <a:gd name="G5" fmla="+- 10800 G4 0"/>
              <a:gd name="T0" fmla="*/ 1499 w 21600"/>
              <a:gd name="T1" fmla="*/ 0 h 21600"/>
              <a:gd name="T2" fmla="*/ 0 w 21600"/>
              <a:gd name="T3" fmla="*/ 10800 h 21600"/>
              <a:gd name="T4" fmla="*/ 10800 w 21600"/>
              <a:gd name="T5" fmla="*/ 21600 h 21600"/>
              <a:gd name="T6" fmla="*/ 21600 w 21600"/>
              <a:gd name="T7" fmla="*/ 19977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8353"/>
                </a:lnTo>
                <a:lnTo>
                  <a:pt x="2997" y="18353"/>
                </a:lnTo>
                <a:lnTo>
                  <a:pt x="2997" y="0"/>
                </a:lnTo>
                <a:close/>
              </a:path>
            </a:pathLst>
          </a:custGeom>
          <a:gradFill rotWithShape="0">
            <a:gsLst>
              <a:gs pos="0">
                <a:srgbClr val="CCCCFF"/>
              </a:gs>
              <a:gs pos="100000">
                <a:srgbClr val="CCCCFF">
                  <a:gamma/>
                  <a:shade val="56078"/>
                  <a:invGamma/>
                </a:srgbClr>
              </a:gs>
            </a:gsLst>
            <a:lin ang="5400000" scaled="1"/>
          </a:gradFill>
          <a:ln w="9525">
            <a:noFill/>
            <a:miter lim="800000"/>
            <a:headEnd/>
            <a:tailEnd/>
          </a:ln>
          <a:effectLst/>
        </p:spPr>
        <p:txBody>
          <a:bodyPr/>
          <a:lstStyle/>
          <a:p>
            <a:endParaRPr lang="en-US"/>
          </a:p>
        </p:txBody>
      </p:sp>
      <p:sp>
        <p:nvSpPr>
          <p:cNvPr id="21511" name="Rectangle 7"/>
          <p:cNvSpPr>
            <a:spLocks noChangeArrowheads="1"/>
          </p:cNvSpPr>
          <p:nvPr/>
        </p:nvSpPr>
        <p:spPr bwMode="auto">
          <a:xfrm>
            <a:off x="762000" y="2667000"/>
            <a:ext cx="7772400" cy="1143000"/>
          </a:xfrm>
          <a:prstGeom prst="rect">
            <a:avLst/>
          </a:prstGeom>
          <a:noFill/>
          <a:ln w="9525">
            <a:noFill/>
            <a:miter lim="800000"/>
            <a:headEnd/>
            <a:tailEnd/>
          </a:ln>
          <a:effectLst>
            <a:outerShdw dist="35921" dir="2700000" algn="ctr" rotWithShape="0">
              <a:schemeClr val="bg2"/>
            </a:outerShdw>
          </a:effectLst>
        </p:spPr>
        <p:txBody>
          <a:bodyPr anchor="ctr"/>
          <a:lstStyle/>
          <a:p>
            <a:pPr algn="ctr"/>
            <a:r>
              <a:rPr lang="en-US" sz="4800">
                <a:solidFill>
                  <a:srgbClr val="000066"/>
                </a:solidFill>
                <a:effectLst>
                  <a:outerShdw blurRad="38100" dist="38100" dir="2700000" algn="tl">
                    <a:srgbClr val="C0C0C0"/>
                  </a:outerShdw>
                </a:effectLst>
                <a:latin typeface="Eras Ultra ITC" pitchFamily="34" charset="0"/>
              </a:rPr>
              <a:t>INTRODUCTION TO FACE RECOGNITION</a:t>
            </a:r>
            <a:endParaRPr lang="en-US" sz="3200">
              <a:solidFill>
                <a:srgbClr val="000066"/>
              </a:solidFill>
              <a:effectLst>
                <a:outerShdw blurRad="38100" dist="38100" dir="2700000" algn="tl">
                  <a:srgbClr val="C0C0C0"/>
                </a:outerShdw>
              </a:effectLst>
              <a:latin typeface="Eras Ultra IT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after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500" fill="hold"/>
                                        <p:tgtEl>
                                          <p:spTgt spid="21506"/>
                                        </p:tgtEl>
                                        <p:attrNameLst>
                                          <p:attrName>ppt_w</p:attrName>
                                        </p:attrNameLst>
                                      </p:cBhvr>
                                      <p:tavLst>
                                        <p:tav tm="0">
                                          <p:val>
                                            <p:strVal val="4*#ppt_w"/>
                                          </p:val>
                                        </p:tav>
                                        <p:tav tm="100000">
                                          <p:val>
                                            <p:strVal val="#ppt_w"/>
                                          </p:val>
                                        </p:tav>
                                      </p:tavLst>
                                    </p:anim>
                                    <p:anim calcmode="lin" valueType="num">
                                      <p:cBhvr>
                                        <p:cTn id="8" dur="500" fill="hold"/>
                                        <p:tgtEl>
                                          <p:spTgt spid="21506"/>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21511"/>
                                        </p:tgtEl>
                                        <p:attrNameLst>
                                          <p:attrName>style.visibility</p:attrName>
                                        </p:attrNameLst>
                                      </p:cBhvr>
                                      <p:to>
                                        <p:strVal val="visible"/>
                                      </p:to>
                                    </p:set>
                                    <p:animEffect transition="in" filter="dissolve">
                                      <p:cBhvr>
                                        <p:cTn id="12" dur="500"/>
                                        <p:tgtEl>
                                          <p:spTgt spid="21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200"/>
              <a:t>INTRO TO FACE RECOGNITION</a:t>
            </a:r>
          </a:p>
        </p:txBody>
      </p:sp>
      <p:sp>
        <p:nvSpPr>
          <p:cNvPr id="12291" name="Rectangle 3"/>
          <p:cNvSpPr>
            <a:spLocks noGrp="1" noChangeArrowheads="1"/>
          </p:cNvSpPr>
          <p:nvPr>
            <p:ph type="body" idx="1"/>
          </p:nvPr>
        </p:nvSpPr>
        <p:spPr/>
        <p:txBody>
          <a:bodyPr/>
          <a:lstStyle/>
          <a:p>
            <a:pPr>
              <a:lnSpc>
                <a:spcPct val="90000"/>
              </a:lnSpc>
            </a:pPr>
            <a:r>
              <a:rPr lang="en-US" sz="2800">
                <a:cs typeface="Times New Roman" pitchFamily="18" charset="0"/>
              </a:rPr>
              <a:t>Face recognition is the capturing of a facial image, which is then transformed into a unique face print</a:t>
            </a:r>
          </a:p>
          <a:p>
            <a:pPr>
              <a:lnSpc>
                <a:spcPct val="90000"/>
              </a:lnSpc>
            </a:pPr>
            <a:r>
              <a:rPr lang="en-US" sz="2800"/>
              <a:t>The image is transformed using a technique called “elastic graph matching”.</a:t>
            </a:r>
          </a:p>
          <a:p>
            <a:pPr>
              <a:lnSpc>
                <a:spcPct val="90000"/>
              </a:lnSpc>
            </a:pPr>
            <a:r>
              <a:rPr lang="en-US" sz="2800"/>
              <a:t>Algebraic algorithms are used to make a perfect match.</a:t>
            </a:r>
          </a:p>
          <a:p>
            <a:pPr>
              <a:lnSpc>
                <a:spcPct val="90000"/>
              </a:lnSpc>
            </a:pPr>
            <a:r>
              <a:rPr lang="en-US" sz="2800"/>
              <a:t>Images are sent to a back-end database for comparison and possible matches.</a:t>
            </a:r>
          </a:p>
        </p:txBody>
      </p:sp>
      <p:sp>
        <p:nvSpPr>
          <p:cNvPr id="6" name="TextBox 5"/>
          <p:cNvSpPr txBox="1"/>
          <p:nvPr/>
        </p:nvSpPr>
        <p:spPr>
          <a:xfrm>
            <a:off x="6172200" y="6243935"/>
            <a:ext cx="2971800" cy="461665"/>
          </a:xfrm>
          <a:prstGeom prst="rect">
            <a:avLst/>
          </a:prstGeom>
          <a:solidFill>
            <a:schemeClr val="bg1"/>
          </a:solidFill>
        </p:spPr>
        <p:txBody>
          <a:bodyPr wrap="square" rtlCol="0">
            <a:spAutoFit/>
          </a:bodyPr>
          <a:lstStyle/>
          <a:p>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Eras Ultra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287</TotalTime>
  <Words>429</Words>
  <Application>Microsoft Office PowerPoint</Application>
  <PresentationFormat>On-screen Show (4:3)</PresentationFormat>
  <Paragraphs>74</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Times New Roman</vt:lpstr>
      <vt:lpstr>Eras Ultra ITC</vt:lpstr>
      <vt:lpstr>Eras Demi ITC</vt:lpstr>
      <vt:lpstr>Arial Rounded MT Bold</vt:lpstr>
      <vt:lpstr>DigifaceWide</vt:lpstr>
      <vt:lpstr>Default Design</vt:lpstr>
      <vt:lpstr>Slide 1</vt:lpstr>
      <vt:lpstr>THIS PRESENTATION WILL COVER…</vt:lpstr>
      <vt:lpstr>Slide 3</vt:lpstr>
      <vt:lpstr>HISTORY OF BIOMETRICS</vt:lpstr>
      <vt:lpstr>Slide 5</vt:lpstr>
      <vt:lpstr>TYPES OF BIOMETRICS </vt:lpstr>
      <vt:lpstr>TYPES OF BIOMETRICS </vt:lpstr>
      <vt:lpstr>Slide 8</vt:lpstr>
      <vt:lpstr>INTRO TO FACE RECOGNITION</vt:lpstr>
      <vt:lpstr>Slide 10</vt:lpstr>
      <vt:lpstr>SUCCESS STORY</vt:lpstr>
      <vt:lpstr>Slide 12</vt:lpstr>
      <vt:lpstr>Slide 13</vt:lpstr>
      <vt:lpstr>Slide 14</vt:lpstr>
      <vt:lpstr>FACE RECOGNITION USAGE IN AIRPORTS TO COUNTER TERRORISM</vt:lpstr>
      <vt:lpstr>Slide 16</vt:lpstr>
      <vt:lpstr>Slide 17</vt:lpstr>
      <vt:lpstr>Slide 18</vt:lpstr>
      <vt:lpstr>FUTURE OF FACE RECOGNITION </vt:lpstr>
      <vt:lpstr>FUTURE OF FACE RECOGNITION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Carlos Buskey</dc:creator>
  <cp:lastModifiedBy>Jennifer Nuila</cp:lastModifiedBy>
  <cp:revision>59</cp:revision>
  <dcterms:created xsi:type="dcterms:W3CDTF">2001-12-13T02:13:18Z</dcterms:created>
  <dcterms:modified xsi:type="dcterms:W3CDTF">2013-03-22T10:04:47Z</dcterms:modified>
</cp:coreProperties>
</file>